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6" r:id="rId3"/>
    <p:sldId id="383" r:id="rId4"/>
    <p:sldId id="542" r:id="rId5"/>
    <p:sldId id="543" r:id="rId6"/>
    <p:sldId id="521" r:id="rId7"/>
    <p:sldId id="522" r:id="rId8"/>
    <p:sldId id="523" r:id="rId9"/>
    <p:sldId id="524" r:id="rId10"/>
    <p:sldId id="525" r:id="rId11"/>
    <p:sldId id="544" r:id="rId12"/>
    <p:sldId id="545" r:id="rId13"/>
    <p:sldId id="526" r:id="rId14"/>
    <p:sldId id="527" r:id="rId15"/>
    <p:sldId id="528" r:id="rId16"/>
    <p:sldId id="529" r:id="rId17"/>
    <p:sldId id="546" r:id="rId18"/>
    <p:sldId id="530" r:id="rId19"/>
    <p:sldId id="547" r:id="rId20"/>
    <p:sldId id="548" r:id="rId21"/>
    <p:sldId id="550" r:id="rId22"/>
    <p:sldId id="551" r:id="rId23"/>
    <p:sldId id="549" r:id="rId24"/>
    <p:sldId id="532" r:id="rId25"/>
    <p:sldId id="533" r:id="rId26"/>
    <p:sldId id="534" r:id="rId27"/>
    <p:sldId id="553" r:id="rId28"/>
    <p:sldId id="535" r:id="rId29"/>
    <p:sldId id="536" r:id="rId30"/>
    <p:sldId id="537" r:id="rId31"/>
    <p:sldId id="538" r:id="rId32"/>
    <p:sldId id="539" r:id="rId33"/>
    <p:sldId id="554" r:id="rId34"/>
    <p:sldId id="540" r:id="rId35"/>
    <p:sldId id="541" r:id="rId36"/>
    <p:sldId id="385" r:id="rId3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3F6EA7"/>
    <a:srgbClr val="3C609A"/>
    <a:srgbClr val="345284"/>
    <a:srgbClr val="CDF1FF"/>
    <a:srgbClr val="97E1FF"/>
    <a:srgbClr val="00A4E6"/>
    <a:srgbClr val="5BD0FF"/>
    <a:srgbClr val="29C2FF"/>
    <a:srgbClr val="1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8898" autoAdjust="0"/>
  </p:normalViewPr>
  <p:slideViewPr>
    <p:cSldViewPr>
      <p:cViewPr>
        <p:scale>
          <a:sx n="96" d="100"/>
          <a:sy n="96" d="100"/>
        </p:scale>
        <p:origin x="-612" y="-390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40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2015-06-10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0AE-7B65-4C9A-8729-A5D1A0ABE57B}" type="datetimeFigureOut">
              <a:rPr lang="ko-KR" altLang="en-US" smtClean="0"/>
              <a:pPr/>
              <a:t>2015-06-10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2E7F-A2FE-4F50-A94D-8786A43CA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04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2015-06-10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323850" y="5589241"/>
            <a:ext cx="8496622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11. </a:t>
            </a:r>
            <a:r>
              <a:rPr lang="ko-KR" altLang="en-US" sz="2800" dirty="0" smtClean="0"/>
              <a:t>침해 대응과 </a:t>
            </a:r>
            <a:r>
              <a:rPr lang="ko-KR" altLang="en-US" sz="2800" dirty="0" err="1" smtClean="0"/>
              <a:t>포렌식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: </a:t>
            </a:r>
            <a:r>
              <a:rPr lang="ko-KR" altLang="en-US" sz="2000" dirty="0" smtClean="0">
                <a:solidFill>
                  <a:schemeClr val="accent6"/>
                </a:solidFill>
              </a:rPr>
              <a:t>해킹 대응 및 추적</a:t>
            </a:r>
            <a:endParaRPr lang="ko-KR" alt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침해 대응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대응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침해 사고로 인한 손상을 최소화하고 추가적인 손상을 막기 위한 것으로 크게 다음 세 단계에 따라 수행됨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r>
              <a:rPr lang="en-US" altLang="ko-KR" dirty="0" smtClean="0"/>
              <a:t>	1. </a:t>
            </a:r>
            <a:r>
              <a:rPr lang="ko-KR" altLang="en-US" dirty="0" smtClean="0"/>
              <a:t>단기 대응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기본적으로 손상을 최소화하기 위한 단계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침해 사고가 발생한 시스템이나 네트워크를 식별하고 통제될 수 있는 경우에는 해당 시스템이나 네트워크의 연결을 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해제하거나 차단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백업 및 증거 확보</a:t>
            </a:r>
          </a:p>
          <a:p>
            <a:pPr lvl="3"/>
            <a:r>
              <a:rPr lang="ko-KR" altLang="en-US" dirty="0" smtClean="0"/>
              <a:t>침해 사고 발생 후 후속 처리를 위해 침해 사고 발생 시스템을 초기화하기 전에 백업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포렌식</a:t>
            </a:r>
            <a:r>
              <a:rPr lang="ko-KR" altLang="en-US" dirty="0" smtClean="0"/>
              <a:t> 절차에 따라 시스템의 이미지를 획득하는 과정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3. </a:t>
            </a:r>
            <a:r>
              <a:rPr lang="ko-KR" altLang="en-US" dirty="0" smtClean="0"/>
              <a:t>시스템 복구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시스템에 </a:t>
            </a:r>
            <a:r>
              <a:rPr lang="ko-KR" altLang="en-US" dirty="0" err="1" smtClean="0"/>
              <a:t>백도어</a:t>
            </a:r>
            <a:r>
              <a:rPr lang="ko-KR" altLang="en-US" dirty="0" smtClean="0"/>
              <a:t> 등의 악성코드를 제거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시스템 계정 및 패스워드를 재설정하고 보안 패치 적용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다시 서비스가 가능하도록 네트워크에 연결</a:t>
            </a:r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ko-KR" altLang="en-US" dirty="0" smtClean="0"/>
              <a:t>제거 및 복구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최초 침해 사고 발생을 식별한 시스템 및 네트워크 이외에 추가로 침해 사고가 발생한 곳이 있는지 모두 </a:t>
            </a:r>
            <a:r>
              <a:rPr lang="ko-KR" altLang="en-US" dirty="0" err="1" smtClean="0"/>
              <a:t>확인하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고 조치하는 단계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조치가 완료된 상황에서 서비스를 완전하게 복구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침해 대응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후속 조치 및 보고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침해 사고 식별과 대응 과정은 정해진 기록 문서에 따라 작성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이렇게 작성된 문서와 </a:t>
            </a:r>
            <a:r>
              <a:rPr lang="ko-KR" altLang="en-US" dirty="0" err="1" smtClean="0"/>
              <a:t>포렌식</a:t>
            </a:r>
            <a:r>
              <a:rPr lang="ko-KR" altLang="en-US" dirty="0" smtClean="0"/>
              <a:t> 과정에서 획득한 자료를 기반으로 침해 사고에 대한 보고서를 작성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침해 사고의 원인을 확인하고 그 대응책을 마련해야 함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98" y="2509667"/>
            <a:ext cx="5716250" cy="335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포렌식의</a:t>
            </a:r>
            <a:r>
              <a:rPr lang="ko-KR" altLang="en-US" dirty="0" smtClean="0"/>
              <a:t> 개념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1991</a:t>
            </a:r>
            <a:r>
              <a:rPr lang="ko-KR" altLang="en-US" dirty="0" smtClean="0"/>
              <a:t>년 미국 </a:t>
            </a:r>
            <a:r>
              <a:rPr lang="ko-KR" altLang="en-US" dirty="0" err="1" smtClean="0"/>
              <a:t>오레곤주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포틀랜드의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IACIS(International Association of Computer Investigative Specialists, </a:t>
            </a:r>
            <a:r>
              <a:rPr lang="ko-KR" altLang="en-US" dirty="0" smtClean="0"/>
              <a:t>국제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컴퓨터 수사전문가 협회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개설한 교육 과정에서 ‘디지털 포렌식’이라는 용어를 처음 사용하면서 널리 사용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되기 시작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r>
              <a:rPr lang="ko-KR" altLang="en-US" dirty="0" smtClean="0"/>
              <a:t>디지털 </a:t>
            </a:r>
            <a:r>
              <a:rPr lang="ko-KR" altLang="en-US" dirty="0" err="1" smtClean="0"/>
              <a:t>포렌식의</a:t>
            </a:r>
            <a:r>
              <a:rPr lang="ko-KR" altLang="en-US" dirty="0" smtClean="0"/>
              <a:t> 정의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컴퓨터 관련 조사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·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수사를 지원하며 디지털 데이터가 법적 효력을 갖도록 하는 과학적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·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논리적 절차와 방법을 연</a:t>
            </a: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None/>
            </a:pP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구하는 학문</a:t>
            </a: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876" y="2500790"/>
            <a:ext cx="7124338" cy="258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8320" y="530120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11-4]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포렌식을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수행 중인 수사관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증거에 대한 이해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증거의 종류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직접 증거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요증</a:t>
            </a:r>
            <a:r>
              <a:rPr lang="ko-KR" altLang="en-US" dirty="0" smtClean="0"/>
              <a:t> 사실</a:t>
            </a:r>
            <a:r>
              <a:rPr lang="en-US" altLang="ko-KR" dirty="0" smtClean="0"/>
              <a:t>(</a:t>
            </a:r>
            <a:r>
              <a:rPr lang="ko-KR" altLang="en-US" dirty="0" smtClean="0"/>
              <a:t>증거에 의하여 증명을 요하는 사실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직접적으로 증명하는 증거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범행 목격자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위조지폐 등이 이에 속함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간접 증거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요증</a:t>
            </a:r>
            <a:r>
              <a:rPr lang="ko-KR" altLang="en-US" dirty="0" smtClean="0"/>
              <a:t> 사실을 간접적으로 추측하게 해주는 증거</a:t>
            </a:r>
            <a:r>
              <a:rPr lang="en-US" altLang="ko-KR" dirty="0" smtClean="0"/>
              <a:t>. 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범죄 현장에 남아있는 지문이나 알리바이 등이 이에 속함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인적 증거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증인의 증언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감정인의 진술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전문가의 의견 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물적 증거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범행에 사용한 흉기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사람의 신체 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전문 증거</a:t>
            </a:r>
            <a:r>
              <a:rPr lang="en-US" altLang="ko-KR" dirty="0" smtClean="0"/>
              <a:t>(Hearsay Evidence)</a:t>
            </a:r>
          </a:p>
          <a:p>
            <a:pPr lvl="2"/>
            <a:r>
              <a:rPr lang="ko-KR" altLang="en-US" dirty="0" err="1" smtClean="0"/>
              <a:t>포렌직에</a:t>
            </a:r>
            <a:r>
              <a:rPr lang="ko-KR" altLang="en-US" dirty="0" smtClean="0"/>
              <a:t> 의해 수집된 증거는 기본적으로는 간접 증거에 속함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전문 증거는 인정의 기초가 되는 실험 사실을 </a:t>
            </a:r>
            <a:r>
              <a:rPr lang="ko-KR" altLang="en-US" dirty="0" err="1" smtClean="0"/>
              <a:t>실험자</a:t>
            </a:r>
            <a:r>
              <a:rPr lang="ko-KR" altLang="en-US" dirty="0" smtClean="0"/>
              <a:t> 자신이 법원에 직접 보고하지 않고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</a:t>
            </a:r>
            <a:r>
              <a:rPr lang="ko-KR" altLang="en-US" dirty="0" smtClean="0"/>
              <a:t>술</a:t>
            </a:r>
            <a:r>
              <a:rPr lang="ko-KR" altLang="en-US" dirty="0"/>
              <a:t>이</a:t>
            </a:r>
            <a:r>
              <a:rPr lang="ko-KR" altLang="en-US" dirty="0" smtClean="0"/>
              <a:t>나 </a:t>
            </a:r>
            <a:r>
              <a:rPr lang="ko-KR" altLang="en-US" dirty="0" smtClean="0"/>
              <a:t>진술 </a:t>
            </a:r>
            <a:r>
              <a:rPr lang="ko-KR" altLang="en-US" dirty="0" err="1" smtClean="0"/>
              <a:t>기재서를</a:t>
            </a:r>
            <a:r>
              <a:rPr lang="ko-KR" altLang="en-US" dirty="0" smtClean="0"/>
              <a:t> </a:t>
            </a:r>
            <a:r>
              <a:rPr lang="ko-KR" altLang="en-US" dirty="0" smtClean="0"/>
              <a:t>통해 간접적으로 보고하는 경우를 말함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err="1" smtClean="0"/>
              <a:t>영미법에서는</a:t>
            </a:r>
            <a:r>
              <a:rPr lang="ko-KR" altLang="en-US" dirty="0" smtClean="0"/>
              <a:t> 반대신문을 거치지 않은 진술 및 그 진술에 대신하는 서면을 전문 증거라고 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진술의 진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실성을 당사자의 반대신문에 의하여 확증할 수 없다는 것을 이유로 원칙적으로 증거로 채택하지 못하게 함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이를 전문법칙 또는 전문증거배척의 원칙이라고 함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sz="12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ko-KR" altLang="en-US" dirty="0" smtClean="0"/>
              <a:t>증거 개시 제도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미국에서는 형사소송법을 개정하여 </a:t>
            </a:r>
            <a:r>
              <a:rPr lang="en-US" altLang="ko-KR" dirty="0" smtClean="0"/>
              <a:t>2008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월부터 증거 개시 제도가 도입됨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이 제도는 정식재판이 진행되기 전 공판준비절차 단계에서 민사소송은 원고와 피고 상호 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형사공판은 검사와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피고인</a:t>
            </a:r>
            <a:r>
              <a:rPr lang="en-US" altLang="ko-KR" dirty="0" smtClean="0"/>
              <a:t>(</a:t>
            </a:r>
            <a:r>
              <a:rPr lang="ko-KR" altLang="en-US" dirty="0" smtClean="0"/>
              <a:t>변호인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서로가 각자 가지고 있는 증거를 동시에 개시하는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미리 </a:t>
            </a:r>
            <a:r>
              <a:rPr lang="ko-KR" altLang="en-US" dirty="0" err="1" smtClean="0"/>
              <a:t>오픈하지</a:t>
            </a:r>
            <a:r>
              <a:rPr lang="ko-KR" altLang="en-US" dirty="0" smtClean="0"/>
              <a:t> 않은 증거는 법정에서 원칙적으로 사용하지 못함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미국은 이 제도로 인해 디지털 </a:t>
            </a:r>
            <a:r>
              <a:rPr lang="ko-KR" altLang="en-US" dirty="0" err="1" smtClean="0"/>
              <a:t>포렌직이</a:t>
            </a:r>
            <a:r>
              <a:rPr lang="ko-KR" altLang="en-US" dirty="0" smtClean="0"/>
              <a:t> 대량의 문서 또는 </a:t>
            </a:r>
            <a:r>
              <a:rPr lang="ko-KR" altLang="en-US" dirty="0" err="1" smtClean="0"/>
              <a:t>이메일에서</a:t>
            </a:r>
            <a:r>
              <a:rPr lang="ko-KR" altLang="en-US" dirty="0" smtClean="0"/>
              <a:t> 증거를 찾는 </a:t>
            </a:r>
            <a:r>
              <a:rPr lang="en-US" altLang="ko-KR" dirty="0" smtClean="0"/>
              <a:t>e-Discovery</a:t>
            </a:r>
            <a:r>
              <a:rPr lang="ko-KR" altLang="en-US" dirty="0" smtClean="0"/>
              <a:t>로 발전하고 있음</a:t>
            </a:r>
            <a:r>
              <a:rPr lang="en-US" altLang="ko-KR" dirty="0" smtClean="0"/>
              <a:t>.</a:t>
            </a:r>
          </a:p>
          <a:p>
            <a:endParaRPr lang="en-US" altLang="ko-KR" sz="1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80920" cy="5400600"/>
          </a:xfrm>
        </p:spPr>
        <p:txBody>
          <a:bodyPr/>
          <a:lstStyle/>
          <a:p>
            <a:r>
              <a:rPr lang="ko-KR" altLang="en-US" dirty="0" err="1" smtClean="0"/>
              <a:t>포렌식의</a:t>
            </a:r>
            <a:r>
              <a:rPr lang="ko-KR" altLang="en-US" dirty="0" smtClean="0"/>
              <a:t> 기본 원칙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포렌식을</a:t>
            </a:r>
            <a:r>
              <a:rPr lang="ko-KR" altLang="en-US" dirty="0" smtClean="0"/>
              <a:t> 통해서 증거를 획득하고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증거가 법적인 효력을 가지려면 그 증거를 발견</a:t>
            </a:r>
            <a:r>
              <a:rPr lang="en-US" altLang="ko-KR" dirty="0" smtClean="0"/>
              <a:t>(Discovery)</a:t>
            </a:r>
            <a:r>
              <a:rPr lang="ko-KR" altLang="en-US" dirty="0" smtClean="0"/>
              <a:t>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기록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(Recording)</a:t>
            </a:r>
            <a:r>
              <a:rPr lang="ko-KR" altLang="en-US" dirty="0" smtClean="0"/>
              <a:t>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획득</a:t>
            </a:r>
            <a:r>
              <a:rPr lang="en-US" altLang="ko-KR" dirty="0" smtClean="0"/>
              <a:t>(Collection)</a:t>
            </a:r>
            <a:r>
              <a:rPr lang="ko-KR" altLang="en-US" dirty="0" smtClean="0"/>
              <a:t>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보관</a:t>
            </a:r>
            <a:r>
              <a:rPr lang="en-US" altLang="ko-KR" dirty="0" smtClean="0"/>
              <a:t>(Preservation)</a:t>
            </a:r>
            <a:r>
              <a:rPr lang="ko-KR" altLang="en-US" dirty="0" smtClean="0"/>
              <a:t>하는 절차가 적절해야 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정당성의 원칙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모든 증거는 적법한 절차를 거쳐서 획득한 것이어야 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위법한 절차를 거쳐 획득한 증거는 증거 능력이 없음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재현의 원칙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법정에 증거를 제출하려면 똑같은 환경에서 같은 결과가 나오도록 재현할 수 있어야 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수행할 때마다 다른 결과가 나온다면 증거로 제시할 수 없음</a:t>
            </a:r>
            <a:r>
              <a:rPr lang="en-US" altLang="ko-KR" dirty="0" smtClean="0"/>
              <a:t>,</a:t>
            </a:r>
          </a:p>
          <a:p>
            <a:pPr lvl="1"/>
            <a:r>
              <a:rPr lang="ko-KR" altLang="en-US" b="1" dirty="0" smtClean="0"/>
              <a:t>신속성의 원칙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컴퓨터 내부의 정보는 휘발성을 가진 것이 많기 때문에 신속하게 이뤄져야 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연계 보관성의 원칙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증거는 획득되고 난 뒤 이송</a:t>
            </a:r>
            <a:r>
              <a:rPr lang="en-US" altLang="ko-KR" dirty="0" smtClean="0"/>
              <a:t>/</a:t>
            </a:r>
            <a:r>
              <a:rPr lang="ko-KR" altLang="en-US" dirty="0" smtClean="0"/>
              <a:t>분석</a:t>
            </a:r>
            <a:r>
              <a:rPr lang="en-US" altLang="ko-KR" dirty="0" smtClean="0"/>
              <a:t>/</a:t>
            </a:r>
            <a:r>
              <a:rPr lang="ko-KR" altLang="en-US" dirty="0" smtClean="0"/>
              <a:t>보관</a:t>
            </a:r>
            <a:r>
              <a:rPr lang="en-US" altLang="ko-KR" dirty="0" smtClean="0"/>
              <a:t>/</a:t>
            </a:r>
            <a:r>
              <a:rPr lang="ko-KR" altLang="en-US" dirty="0" smtClean="0"/>
              <a:t>법정 제출이라는 일련의 과정이 명확해야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이러한 과정에 대한 추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적이 가능해야 함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smtClean="0"/>
              <a:t>이를 연계 보관성</a:t>
            </a:r>
            <a:r>
              <a:rPr lang="en-US" altLang="ko-KR" dirty="0" smtClean="0"/>
              <a:t>(Chain of Custody)</a:t>
            </a:r>
            <a:r>
              <a:rPr lang="ko-KR" altLang="en-US" dirty="0" smtClean="0"/>
              <a:t>이라 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무결성의 원칙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수집된 정보는 연계 </a:t>
            </a:r>
            <a:r>
              <a:rPr lang="ko-KR" altLang="en-US" dirty="0" err="1" smtClean="0"/>
              <a:t>보관성을</a:t>
            </a:r>
            <a:r>
              <a:rPr lang="ko-KR" altLang="en-US" dirty="0" smtClean="0"/>
              <a:t> 만족시켜야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 단계를 거치는 과정에서 위조 및 변조되어서는 안 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러한</a:t>
            </a:r>
            <a:r>
              <a:rPr lang="ko-KR" altLang="en-US" dirty="0" smtClean="0"/>
              <a:t> 사항을 매번 확인해야 함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하드 디스크 같은 경우는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구해 각 단계마다 그 값을 확인하여 </a:t>
            </a:r>
            <a:r>
              <a:rPr lang="ko-KR" altLang="en-US" dirty="0" err="1" smtClean="0"/>
              <a:t>무결성을</a:t>
            </a:r>
            <a:r>
              <a:rPr lang="ko-KR" altLang="en-US" dirty="0" smtClean="0"/>
              <a:t> 입증할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포렌식</a:t>
            </a:r>
            <a:r>
              <a:rPr lang="ko-KR" altLang="en-US" dirty="0" smtClean="0"/>
              <a:t> 수행 절차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수사 준비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수사를 준비</a:t>
            </a:r>
            <a:r>
              <a:rPr lang="en-US" altLang="ko-KR" dirty="0" smtClean="0"/>
              <a:t>(preparation)</a:t>
            </a:r>
            <a:r>
              <a:rPr lang="ko-KR" altLang="en-US" dirty="0" smtClean="0"/>
              <a:t>할 때는 장비와 툴을 확보하고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적절한 법적 절차를 거쳐 피의자 또는 수사 대상에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접근할 수 있어야 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증거물 획득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증거 수집</a:t>
            </a:r>
            <a:r>
              <a:rPr lang="en-US" altLang="ko-KR" b="1" dirty="0" smtClean="0"/>
              <a:t>)</a:t>
            </a:r>
          </a:p>
          <a:p>
            <a:pPr lvl="2"/>
            <a:r>
              <a:rPr lang="ko-KR" altLang="en-US" dirty="0" smtClean="0"/>
              <a:t>증거물을 획득</a:t>
            </a:r>
            <a:r>
              <a:rPr lang="en-US" altLang="ko-KR" dirty="0" smtClean="0"/>
              <a:t>(acquisition)</a:t>
            </a:r>
            <a:r>
              <a:rPr lang="ko-KR" altLang="en-US" dirty="0" smtClean="0"/>
              <a:t>할 때는 증거를 획득한 사람과 이를 감독한 사람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이를 인증해주는 사람이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있어야 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세 사람의 참관 하에 다음과 같은 절차를 수행해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컴퓨터의 일반적인 하드 드라이브를 검사할 때에는 컴퓨터 시스템에 관한 정보를 기록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복제 작업을 한 원본 매체나 시스템의 디지털 사진을 찍음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모든 매체에 적절한 증거 라벨을 붙임</a:t>
            </a:r>
            <a:r>
              <a:rPr lang="en-US" altLang="ko-KR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762" y="4286730"/>
            <a:ext cx="5670876" cy="238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67710" y="397108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11-2]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포렌식에서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사용하는 증거 라벨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포렌식</a:t>
            </a:r>
            <a:r>
              <a:rPr lang="ko-KR" altLang="en-US" dirty="0" smtClean="0"/>
              <a:t> 수행 절차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보관 및 이송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획득된 증거는 앞서 언급한 연계 </a:t>
            </a:r>
            <a:r>
              <a:rPr lang="ko-KR" altLang="en-US" dirty="0" err="1" smtClean="0"/>
              <a:t>보관성을</a:t>
            </a:r>
            <a:r>
              <a:rPr lang="ko-KR" altLang="en-US" dirty="0" smtClean="0"/>
              <a:t> 만족시키며 보관 및 이송</a:t>
            </a:r>
            <a:r>
              <a:rPr lang="en-US" altLang="ko-KR" dirty="0" smtClean="0"/>
              <a:t>(preservation)</a:t>
            </a:r>
            <a:r>
              <a:rPr lang="ko-KR" altLang="en-US" dirty="0" smtClean="0"/>
              <a:t>되어야 함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증거가 연계 </a:t>
            </a:r>
            <a:r>
              <a:rPr lang="ko-KR" altLang="en-US" dirty="0" err="1" smtClean="0"/>
              <a:t>보관성을</a:t>
            </a:r>
            <a:r>
              <a:rPr lang="ko-KR" altLang="en-US" dirty="0" smtClean="0"/>
              <a:t> 만족시키려면 우선 안전한 장소에 보관되어야 함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smtClean="0"/>
              <a:t>안전한 장소를 </a:t>
            </a:r>
            <a:r>
              <a:rPr lang="en-US" altLang="ko-KR" dirty="0" smtClean="0"/>
              <a:t>Evidence safe</a:t>
            </a:r>
            <a:r>
              <a:rPr lang="ko-KR" altLang="en-US" dirty="0" smtClean="0"/>
              <a:t>라고 함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이송되거나 담당자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책임자가 바뀔 때는 문서에 그 </a:t>
            </a:r>
            <a:r>
              <a:rPr lang="ko-KR" altLang="en-US" dirty="0" err="1" smtClean="0"/>
              <a:t>증적을</a:t>
            </a:r>
            <a:r>
              <a:rPr lang="ko-KR" altLang="en-US" dirty="0" smtClean="0"/>
              <a:t> 남김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387" y="2987090"/>
            <a:ext cx="7235045" cy="202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808" y="501317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연계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보관성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로그표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포렌식</a:t>
            </a:r>
            <a:r>
              <a:rPr lang="ko-KR" altLang="en-US" dirty="0" smtClean="0"/>
              <a:t> 수행 절차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분석 및 조사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최량 증거 원칙</a:t>
            </a:r>
            <a:r>
              <a:rPr lang="en-US" altLang="ko-KR" dirty="0" smtClean="0"/>
              <a:t>(The Best Evidence Rule)</a:t>
            </a:r>
          </a:p>
          <a:p>
            <a:pPr lvl="2"/>
            <a:r>
              <a:rPr lang="ko-KR" altLang="en-US" dirty="0" smtClean="0"/>
              <a:t>복사본 등의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차적인 증거가 아닌 원본을 제출하도록 요구하는 영미 </a:t>
            </a:r>
            <a:r>
              <a:rPr lang="ko-KR" altLang="en-US" dirty="0" err="1" smtClean="0"/>
              <a:t>증거법상의</a:t>
            </a:r>
            <a:r>
              <a:rPr lang="ko-KR" altLang="en-US" dirty="0" smtClean="0"/>
              <a:t> 원칙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원본이 존재하지 않으면 가장 유사하게 복사한 최초 복제물이라도 증거로 제출해야 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법원에 제출하는 원본 또는 최초의 복제물은 기본적으로 보관하고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다시 복사한 문서로 분석 및 조사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(examination &amp; analysis)</a:t>
            </a:r>
            <a:r>
              <a:rPr lang="ko-KR" altLang="en-US" dirty="0" smtClean="0"/>
              <a:t>를 해야 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각 분석 단계에서는 </a:t>
            </a:r>
            <a:r>
              <a:rPr lang="ko-KR" altLang="en-US" dirty="0" err="1" smtClean="0"/>
              <a:t>무결성을</a:t>
            </a:r>
            <a:r>
              <a:rPr lang="ko-KR" altLang="en-US" dirty="0" smtClean="0"/>
              <a:t> 확인할 수 있는 정보가 계속 기록되어야 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분석을 위해 사용하는 프로그램은 공증을 받은 프로그램에 한함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프로그램 내에서 사용된 스크립트는 그 내용과 실행 단계별 결과가 문서화되어야 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보고서 작성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분석을 마친 뒤에는 분석에 사용한 증거 데이터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분석 및 조사 과정에서 증거 수집을 위해 문서화한 무결성과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관련된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스크립트 수행 결과를 보고서로 작성</a:t>
            </a:r>
            <a:r>
              <a:rPr lang="en-US" altLang="ko-KR" dirty="0" smtClean="0"/>
              <a:t>(reporting)</a:t>
            </a:r>
            <a:r>
              <a:rPr lang="ko-KR" altLang="en-US" dirty="0" smtClean="0"/>
              <a:t>해 증거와 함께 제출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사이버 수사 기구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국가정보원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국가사이버안전센터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2003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일에 국가 사이버 테러 대응 체계 구축 기본 계획에 대해 대통령 재가를 받아 </a:t>
            </a:r>
            <a:r>
              <a:rPr lang="en-US" altLang="ko-KR" dirty="0" smtClean="0"/>
              <a:t>2004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일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업무를 개시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8195" name="Picture 3" descr="C:\Documents and Settings\Administrator\바탕 화면\실이미지\11장\11-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006" y="2492895"/>
            <a:ext cx="6003298" cy="36871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5840" y="621955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11-6]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국가사이버안전센터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dirty="0" smtClean="0"/>
              <a:t>침해 대응</a:t>
            </a:r>
            <a:endParaRPr lang="en-US" altLang="ko-KR" dirty="0" smtClean="0"/>
          </a:p>
          <a:p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en-US" altLang="ko-KR" dirty="0" smtClean="0"/>
          </a:p>
          <a:p>
            <a:r>
              <a:rPr lang="ko-KR" altLang="en-US" dirty="0" smtClean="0"/>
              <a:t>증거 수집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사이버 수사 기구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국가정보원</a:t>
            </a:r>
            <a:r>
              <a:rPr lang="en-US" altLang="ko-KR" b="1" dirty="0" smtClean="0"/>
              <a:t>-</a:t>
            </a:r>
            <a:r>
              <a:rPr lang="ko-KR" altLang="en-US" b="1" dirty="0" err="1" smtClean="0"/>
              <a:t>국가사이버안전센터</a:t>
            </a:r>
            <a:endParaRPr lang="ko-KR" altLang="en-US" b="1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6424"/>
              </p:ext>
            </p:extLst>
          </p:nvPr>
        </p:nvGraphicFramePr>
        <p:xfrm>
          <a:off x="1088983" y="2339688"/>
          <a:ext cx="7497709" cy="346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049"/>
                <a:gridCol w="3726660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국가 사이버안전 정책 총괄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국가 사이버안전 정책 기획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조정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국가 사이버안전 전략회의 및 대책회의 운영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민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관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군 사이버안전 정보 공유체계 구축 운영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사이버안전 예방 활동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국가 정보통신망의 안정성 확인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사이버전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모의훈련 실시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정보통신망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보안성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검토 및 안전 측정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국가 사이버위협정보 종합수집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분석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전파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24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365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일 주요기관 대상 보안 관제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위협 수준별 경보 발령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보안 분석 정보 배포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사이버안전 관련 기술 개발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침해 사고 긴급 대응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조사 및 복구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사이버 공격 침해 사고 접수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사고 조사 및 대책 강구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피해확산 방지 및 복구 지원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범정부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합동조사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복구지원팀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구성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운영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latinLnBrk="1"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국내외 사이버 위협 정보 공유 및 공조 대응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국내 사이버 안전 전문 기구와 협의체 운영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미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불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독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캐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일 등 선진국과 협력체계 구축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운영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208" y="198884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12-3]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국가사이버안전센터의 업무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24936" cy="5400600"/>
          </a:xfrm>
        </p:spPr>
        <p:txBody>
          <a:bodyPr/>
          <a:lstStyle/>
          <a:p>
            <a:r>
              <a:rPr lang="ko-KR" altLang="en-US" dirty="0" smtClean="0"/>
              <a:t>사이버 수사 기구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대검찰청 첨단범죄 수사과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1995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 서울지검 특별수사 </a:t>
            </a:r>
            <a:r>
              <a:rPr lang="en-US" altLang="ko-KR" dirty="0" smtClean="0"/>
              <a:t>2</a:t>
            </a:r>
            <a:r>
              <a:rPr lang="ko-KR" altLang="en-US" dirty="0" smtClean="0"/>
              <a:t>부 내에 정보범죄수사센터가 설치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dirty="0" smtClean="0"/>
              <a:t>2000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일에 컴퓨터 수사과가 신설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일에는 컴퓨터 수사과와 특별수사 </a:t>
            </a:r>
            <a:r>
              <a:rPr lang="ko-KR" altLang="en-US" dirty="0" err="1" smtClean="0"/>
              <a:t>지원과가</a:t>
            </a:r>
            <a:r>
              <a:rPr lang="ko-KR" altLang="en-US" dirty="0" smtClean="0"/>
              <a:t> 통합되어 현재까지 첨단범죄수사과로 운영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수행 업무</a:t>
            </a:r>
            <a:endParaRPr lang="en-US" altLang="ko-KR" dirty="0" smtClean="0"/>
          </a:p>
          <a:p>
            <a:pPr lvl="3">
              <a:buFont typeface="Wingdings" pitchFamily="2" charset="2"/>
              <a:buChar char=""/>
            </a:pPr>
            <a:r>
              <a:rPr lang="ko-KR" altLang="en-US" dirty="0" smtClean="0"/>
              <a:t>기술 유출 범죄 수사지원센터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산업기술 유출범죄와 관련하여 수사계획을 수립하고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지원</a:t>
            </a:r>
            <a:endParaRPr lang="en-US" altLang="ko-KR" dirty="0" smtClean="0"/>
          </a:p>
          <a:p>
            <a:pPr lvl="3">
              <a:buFont typeface="Wingdings" pitchFamily="2" charset="2"/>
              <a:buChar char=""/>
            </a:pPr>
            <a:r>
              <a:rPr lang="ko-KR" altLang="en-US" dirty="0" smtClean="0"/>
              <a:t>인터넷 관련 범죄 수사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컴퓨터 및 인터넷 관련 장치를 압수 수색하고 분석</a:t>
            </a:r>
            <a:endParaRPr lang="en-US" altLang="ko-KR" dirty="0" smtClean="0"/>
          </a:p>
          <a:p>
            <a:pPr lvl="3">
              <a:buFont typeface="Wingdings" pitchFamily="2" charset="2"/>
              <a:buChar char=""/>
            </a:pPr>
            <a:r>
              <a:rPr lang="ko-KR" altLang="en-US" dirty="0" smtClean="0"/>
              <a:t>회계 </a:t>
            </a:r>
            <a:r>
              <a:rPr lang="ko-KR" altLang="en-US" dirty="0" err="1" smtClean="0"/>
              <a:t>분석팀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기업 비리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회계 부정 등의 조사를 위해 회계 데이터를 압수 수색하고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분석하며 관련자를 조사</a:t>
            </a:r>
            <a:endParaRPr lang="en-US" altLang="ko-KR" dirty="0" smtClean="0"/>
          </a:p>
          <a:p>
            <a:pPr lvl="3">
              <a:buFont typeface="Wingdings" pitchFamily="2" charset="2"/>
              <a:buChar char=""/>
            </a:pPr>
            <a:r>
              <a:rPr lang="ko-KR" altLang="en-US" dirty="0" smtClean="0"/>
              <a:t>범죄 수익 환수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범죄 수익을 합법적인 수입으로 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은닉하는 자금세탁 범죄를 수사하며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조직 범죄 등으로 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인한 수익을 추적하고 몰수</a:t>
            </a:r>
            <a:r>
              <a:rPr lang="en-US" altLang="ko-KR" dirty="0" smtClean="0"/>
              <a:t>.</a:t>
            </a:r>
          </a:p>
          <a:p>
            <a:pPr lvl="3">
              <a:buFont typeface="Wingdings" pitchFamily="2" charset="2"/>
              <a:buChar char=""/>
            </a:pPr>
            <a:r>
              <a:rPr lang="ko-KR" altLang="en-US" dirty="0" smtClean="0"/>
              <a:t>자금 </a:t>
            </a:r>
            <a:r>
              <a:rPr lang="ko-KR" altLang="en-US" dirty="0" err="1" smtClean="0"/>
              <a:t>추격팀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부패사범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기업비리사범 등 경제적 이익의 획득과 관련된 범죄를 수사할 때 관련 증거 확보를 위한 금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융계좌를</a:t>
            </a:r>
            <a:r>
              <a:rPr lang="ko-KR" altLang="en-US" dirty="0" smtClean="0"/>
              <a:t> 추적하고 관련자를 조사</a:t>
            </a:r>
            <a:r>
              <a:rPr lang="en-US" altLang="ko-KR" dirty="0" smtClean="0"/>
              <a:t>.</a:t>
            </a:r>
          </a:p>
          <a:p>
            <a:pPr lvl="3">
              <a:buFont typeface="Wingdings" pitchFamily="2" charset="2"/>
              <a:buChar char=""/>
            </a:pPr>
            <a:r>
              <a:rPr lang="en-US" altLang="ko-KR" dirty="0" smtClean="0"/>
              <a:t>FIU</a:t>
            </a:r>
            <a:r>
              <a:rPr lang="ko-KR" altLang="en-US" dirty="0" smtClean="0"/>
              <a:t>이첩 정보 분석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금융정보분석원</a:t>
            </a:r>
            <a:r>
              <a:rPr lang="en-US" altLang="ko-KR" dirty="0" smtClean="0"/>
              <a:t>(FIU)</a:t>
            </a:r>
            <a:r>
              <a:rPr lang="ko-KR" altLang="en-US" dirty="0" smtClean="0"/>
              <a:t>으로부터 제공받은 혐의 거래정보 및 고액 현금거래정보에 대한 수사를 수행</a:t>
            </a:r>
            <a:endParaRPr lang="en-US" altLang="ko-KR" dirty="0" smtClean="0"/>
          </a:p>
          <a:p>
            <a:pPr lvl="3">
              <a:buFont typeface="Wingdings" pitchFamily="2" charset="2"/>
              <a:buChar char=""/>
            </a:pPr>
            <a:r>
              <a:rPr lang="ko-KR" altLang="en-US" dirty="0" smtClean="0"/>
              <a:t>첨단 범죄 수사 전문 아카데미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각종 첨단 범죄에 효율적으로 대처하기 위한 검찰 내부에 수사 전문가를 양성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err="1" smtClean="0"/>
              <a:t>포렌식에</a:t>
            </a:r>
            <a:r>
              <a:rPr lang="ko-KR" altLang="en-US" dirty="0" smtClean="0"/>
              <a:t>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96944" cy="5400600"/>
          </a:xfrm>
        </p:spPr>
        <p:txBody>
          <a:bodyPr/>
          <a:lstStyle/>
          <a:p>
            <a:r>
              <a:rPr lang="ko-KR" altLang="en-US" dirty="0" smtClean="0"/>
              <a:t>사이버 수사 기구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경찰청 사이버테러대응센터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경찰청 사이버테러대응센터는 </a:t>
            </a:r>
            <a:r>
              <a:rPr lang="en-US" altLang="ko-KR" dirty="0" smtClean="0"/>
              <a:t>1995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경찰청 내 해커수사대라는 이름으로 최초 창설되어 현재까지 운영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9218" name="Picture 2" descr="C:\Documents and Settings\Administrator\바탕 화면\실이미지\11장\11-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143" y="2232482"/>
            <a:ext cx="6286455" cy="38608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68084" y="611993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11-7]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경찰청 사이버테러대응센터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네트워크의 증거 수집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보안 솔루션 이용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네트워크와 관련된 증거를 수집할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우선적으로 고려할 수 있는 것은 침입 탐지 시스템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침입 탐지 시스템에는 공격자가 공격 대상을 침투하기 위한 스캐닝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접근 제어를 우회한 반복적인 접근 시도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등에 대한 기록이 남아 있을 수 있기 때문에 침입 탐지 시스템에서와 비슷한 로그를 확인할 수 있음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MRTG(Multi Router Traffic </a:t>
            </a:r>
            <a:r>
              <a:rPr lang="en-US" altLang="ko-KR" dirty="0" err="1" smtClean="0"/>
              <a:t>Grapher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네트워크 링크상의 트래픽 부하를 감시하는 툴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smtClean="0"/>
              <a:t>일반적으로 </a:t>
            </a:r>
            <a:r>
              <a:rPr lang="ko-KR" altLang="en-US" dirty="0" err="1" smtClean="0"/>
              <a:t>라우터에서</a:t>
            </a:r>
            <a:r>
              <a:rPr lang="ko-KR" altLang="en-US" dirty="0" smtClean="0"/>
              <a:t> 가져온 모든 데이터의 로그를 보관하고 있기 때문에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일간</a:t>
            </a:r>
            <a:r>
              <a:rPr lang="en-US" altLang="ko-KR" dirty="0" smtClean="0"/>
              <a:t>/</a:t>
            </a:r>
            <a:r>
              <a:rPr lang="ko-KR" altLang="en-US" dirty="0" smtClean="0"/>
              <a:t>지난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주간</a:t>
            </a:r>
            <a:r>
              <a:rPr lang="en-US" altLang="ko-KR" dirty="0" smtClean="0"/>
              <a:t>/</a:t>
            </a:r>
            <a:r>
              <a:rPr lang="ko-KR" altLang="en-US" dirty="0" smtClean="0"/>
              <a:t>지난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주간</a:t>
            </a:r>
            <a:r>
              <a:rPr lang="en-US" altLang="ko-KR" dirty="0" smtClean="0"/>
              <a:t>/</a:t>
            </a:r>
            <a:r>
              <a:rPr lang="ko-KR" altLang="en-US" dirty="0" smtClean="0"/>
              <a:t>지난 </a:t>
            </a:r>
            <a:r>
              <a:rPr lang="en-US" altLang="ko-KR" dirty="0" smtClean="0"/>
              <a:t>12</a:t>
            </a:r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개월 간의 기록을 작성할 수 있음</a:t>
            </a:r>
            <a:r>
              <a:rPr lang="en-US" altLang="ko-KR" dirty="0" smtClean="0"/>
              <a:t>. </a:t>
            </a:r>
          </a:p>
          <a:p>
            <a:pPr lvl="3"/>
            <a:r>
              <a:rPr lang="en-US" altLang="ko-KR" dirty="0" smtClean="0"/>
              <a:t>200</a:t>
            </a:r>
            <a:r>
              <a:rPr lang="ko-KR" altLang="en-US" dirty="0" smtClean="0"/>
              <a:t>개 이상의 네트워크 링크를 즉시 감시할 수 있기 때문에 </a:t>
            </a:r>
            <a:r>
              <a:rPr lang="en-US" altLang="ko-KR" dirty="0" err="1" smtClean="0"/>
              <a:t>DoS</a:t>
            </a:r>
            <a:r>
              <a:rPr lang="ko-KR" altLang="en-US" dirty="0" smtClean="0"/>
              <a:t>와 같은 공격에 대한 증빙으로 유용한 정보를 제공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1"/>
            <a:r>
              <a:rPr lang="ko-KR" altLang="en-US" b="1" dirty="0" smtClean="0"/>
              <a:t>네트워크 로그 서버 이용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네트워크 로그 서버를 별도로 운영하는 경우는 많지 않지만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로그 서버를 별도로 운영하면 </a:t>
            </a:r>
            <a:r>
              <a:rPr lang="ko-KR" altLang="en-US" dirty="0" err="1" smtClean="0"/>
              <a:t>포렌식을</a:t>
            </a:r>
            <a:r>
              <a:rPr lang="ko-KR" altLang="en-US" dirty="0" smtClean="0"/>
              <a:t> 하는 데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많은 도움이 됨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1"/>
            <a:r>
              <a:rPr lang="ko-KR" altLang="en-US" b="1" dirty="0" err="1" smtClean="0"/>
              <a:t>스니퍼</a:t>
            </a:r>
            <a:r>
              <a:rPr lang="ko-KR" altLang="en-US" b="1" dirty="0" smtClean="0"/>
              <a:t> 운용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증거를 수집하기 위해 </a:t>
            </a:r>
            <a:r>
              <a:rPr lang="ko-KR" altLang="en-US" dirty="0" err="1" smtClean="0"/>
              <a:t>스니퍼를</a:t>
            </a:r>
            <a:r>
              <a:rPr lang="ko-KR" altLang="en-US" dirty="0" smtClean="0"/>
              <a:t> 일시적으로 네트워크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탐지용으로 운용할 수도 있음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공격자가 네트워크에 </a:t>
            </a:r>
            <a:r>
              <a:rPr lang="ko-KR" altLang="en-US" dirty="0" err="1" smtClean="0"/>
              <a:t>백도어</a:t>
            </a:r>
            <a:r>
              <a:rPr lang="ko-KR" altLang="en-US" dirty="0" smtClean="0"/>
              <a:t> 등을 설치해놓았을 때 </a:t>
            </a:r>
            <a:r>
              <a:rPr lang="ko-KR" altLang="en-US" dirty="0" err="1" smtClean="0"/>
              <a:t>스니퍼는</a:t>
            </a:r>
            <a:r>
              <a:rPr lang="ko-KR" altLang="en-US" dirty="0" smtClean="0"/>
              <a:t> 해당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잡아내서 </a:t>
            </a:r>
            <a:r>
              <a:rPr lang="ko-KR" altLang="en-US" dirty="0" err="1" smtClean="0"/>
              <a:t>백도어를</a:t>
            </a:r>
            <a:r>
              <a:rPr lang="ko-KR" altLang="en-US" dirty="0" smtClean="0"/>
              <a:t> 탐지하고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공격자의 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위치를 탐색할 수 있음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err="1" smtClean="0"/>
              <a:t>웜이나</a:t>
            </a:r>
            <a:r>
              <a:rPr lang="ko-KR" altLang="en-US" dirty="0" smtClean="0"/>
              <a:t> 바이러스에 의해 피해를 입고 있을 경우 발원지와 감염된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구분하는 데 사용할 수도 있음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89232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시스템</a:t>
            </a:r>
            <a:r>
              <a:rPr lang="en-US" altLang="ko-KR" dirty="0" smtClean="0"/>
              <a:t>(PC)</a:t>
            </a:r>
            <a:r>
              <a:rPr lang="ko-KR" altLang="en-US" dirty="0" smtClean="0"/>
              <a:t>에서의 증거 수집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활성 데이터 수집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정보는 시스템에서도 쉽게 사라지는 경우가 많기 때문에 확인한 증거는 </a:t>
            </a:r>
            <a:r>
              <a:rPr lang="ko-KR" altLang="en-US" dirty="0" err="1" smtClean="0"/>
              <a:t>바로바로</a:t>
            </a:r>
            <a:r>
              <a:rPr lang="ko-KR" altLang="en-US" dirty="0" smtClean="0"/>
              <a:t> 화면 </a:t>
            </a:r>
            <a:r>
              <a:rPr lang="ko-KR" altLang="en-US" dirty="0" err="1" smtClean="0"/>
              <a:t>캡처</a:t>
            </a:r>
            <a:r>
              <a:rPr lang="ko-KR" altLang="en-US" dirty="0" smtClean="0"/>
              <a:t> 등을 통해 남겨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야 함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증거의 신빙성을 높이기 위해 증거 수집 과정을 카메라로 녹화하기도 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윈도우 시스템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net session</a:t>
            </a:r>
            <a:r>
              <a:rPr lang="ko-KR" altLang="en-US" dirty="0" smtClean="0"/>
              <a:t>을 이용해 현재 해커의 세션이 시스템에 남아 있는지 확인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윈도우에서 제공하는 </a:t>
            </a:r>
            <a:r>
              <a:rPr lang="en-US" altLang="ko-KR" dirty="0" smtClean="0"/>
              <a:t>query </a:t>
            </a:r>
            <a:r>
              <a:rPr lang="ko-KR" altLang="en-US" dirty="0" smtClean="0"/>
              <a:t>툴을 이용해 </a:t>
            </a:r>
            <a:r>
              <a:rPr lang="ko-KR" altLang="en-US" dirty="0" err="1" smtClean="0"/>
              <a:t>로그인되어</a:t>
            </a:r>
            <a:r>
              <a:rPr lang="ko-KR" altLang="en-US" dirty="0" smtClean="0"/>
              <a:t> 있는 세션이 있는지 확인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41450" y="458604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11-8]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net session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명령을 실행한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746" y="652534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11-9]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query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툴을 사용해 시스템의 사용자 정보를 확인한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42" name="Picture 2" descr="C:\Documents and Settings\Administrator\바탕 화면\실이미지\11장\11-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141952"/>
            <a:ext cx="4104456" cy="1418675"/>
          </a:xfrm>
          <a:prstGeom prst="rect">
            <a:avLst/>
          </a:prstGeom>
          <a:noFill/>
        </p:spPr>
      </p:pic>
      <p:pic>
        <p:nvPicPr>
          <p:cNvPr id="1026" name="Picture 2" descr="C:\Users\김지선\Desktop\정보보안개론(개정판)\초교지\11-9_r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21" y="5190767"/>
            <a:ext cx="4472815" cy="13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시스템</a:t>
            </a:r>
            <a:r>
              <a:rPr lang="en-US" altLang="ko-KR" dirty="0" smtClean="0"/>
              <a:t>(PC)</a:t>
            </a:r>
            <a:r>
              <a:rPr lang="ko-KR" altLang="en-US" dirty="0" smtClean="0"/>
              <a:t>에서의 증거 수집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윈도우 시스템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query </a:t>
            </a:r>
            <a:r>
              <a:rPr lang="ko-KR" altLang="en-US" dirty="0" smtClean="0"/>
              <a:t>툴을 이용한 사용자 세션</a:t>
            </a:r>
            <a:r>
              <a:rPr lang="en-US" altLang="ko-KR" dirty="0" smtClean="0"/>
              <a:t>(session) </a:t>
            </a:r>
            <a:r>
              <a:rPr lang="ko-KR" altLang="en-US" dirty="0" smtClean="0"/>
              <a:t>정보 확인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en-US" altLang="ko-KR" sz="1600" dirty="0" smtClean="0"/>
          </a:p>
          <a:p>
            <a:pPr lvl="2"/>
            <a:r>
              <a:rPr lang="en-US" altLang="ko-KR" dirty="0" smtClean="0"/>
              <a:t>query </a:t>
            </a:r>
            <a:r>
              <a:rPr lang="ko-KR" altLang="en-US" dirty="0" smtClean="0"/>
              <a:t>툴을 이용한 </a:t>
            </a:r>
            <a:r>
              <a:rPr lang="ko-KR" altLang="en-US" dirty="0" err="1" smtClean="0"/>
              <a:t>사용자별</a:t>
            </a:r>
            <a:r>
              <a:rPr lang="ko-KR" altLang="en-US" dirty="0" smtClean="0"/>
              <a:t> 시스템의 프로세스 목록 확인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9206" y="342900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11-10]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query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툴을 사용해 시스템의 사용자 세션 정보를 확인한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868" y="630932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11-11]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query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툴을 사용해 시스템의 프로세스 정보를 확인한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1267" name="Picture 3" descr="C:\Documents and Settings\Administrator\바탕 화면\실이미지\11장\11-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266" y="2222620"/>
            <a:ext cx="4304332" cy="1182579"/>
          </a:xfrm>
          <a:prstGeom prst="rect">
            <a:avLst/>
          </a:prstGeom>
          <a:noFill/>
        </p:spPr>
      </p:pic>
      <p:pic>
        <p:nvPicPr>
          <p:cNvPr id="2050" name="Picture 2" descr="C:\Users\김지선\Desktop\정보보안개론(개정판)\초교지\11-11_r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84" y="4077072"/>
            <a:ext cx="457949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8726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시스템</a:t>
            </a:r>
            <a:r>
              <a:rPr lang="en-US" altLang="ko-KR" dirty="0" smtClean="0"/>
              <a:t>(PC)</a:t>
            </a:r>
            <a:r>
              <a:rPr lang="ko-KR" altLang="en-US" dirty="0" smtClean="0"/>
              <a:t>에서의 증거 수집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윈도우 시스템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명령 창에서 실행된 명령은 </a:t>
            </a:r>
            <a:r>
              <a:rPr lang="en-US" altLang="ko-KR" dirty="0" err="1" smtClean="0"/>
              <a:t>doskey</a:t>
            </a:r>
            <a:r>
              <a:rPr lang="en-US" altLang="ko-KR" dirty="0" smtClean="0"/>
              <a:t>/history </a:t>
            </a:r>
            <a:r>
              <a:rPr lang="ko-KR" altLang="en-US" dirty="0" smtClean="0"/>
              <a:t>명령을 이용해 확인할 수 있음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pic>
        <p:nvPicPr>
          <p:cNvPr id="12290" name="Picture 2" descr="C:\Documents and Settings\Administrator\바탕 화면\실이미지\11장\11-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005" y="2115100"/>
            <a:ext cx="6248397" cy="28980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96502" y="505855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11-12]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doskey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/history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명령을 실행한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시스템</a:t>
            </a:r>
            <a:r>
              <a:rPr lang="en-US" altLang="ko-KR" dirty="0" smtClean="0"/>
              <a:t>(PC)</a:t>
            </a:r>
            <a:r>
              <a:rPr lang="ko-KR" altLang="en-US" dirty="0" smtClean="0"/>
              <a:t>에서의 증거 수집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윈도우 시스템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메모리에 남은 정보를 보관하기 위한 메모리 덤프를 수행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8746" y="4681504"/>
            <a:ext cx="3923944" cy="5841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작업 관리자에서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프로세스 선택 후 메모리 덤프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502" y="63813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메모리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덤프한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결과 파일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3314" name="Picture 2" descr="C:\Documents and Settings\Administrator\바탕 화면\실이미지\11장\11-1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250" y="2222620"/>
            <a:ext cx="2492662" cy="2576716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istrator\바탕 화면\실이미지\11장\11-1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144" y="5198687"/>
            <a:ext cx="5077056" cy="1156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7283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시스템</a:t>
            </a:r>
            <a:r>
              <a:rPr lang="en-US" altLang="ko-KR" dirty="0" smtClean="0"/>
              <a:t>(PC)</a:t>
            </a:r>
            <a:r>
              <a:rPr lang="ko-KR" altLang="en-US" dirty="0" smtClean="0"/>
              <a:t>에서의 증거 수집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리눅스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유닉스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시스템</a:t>
            </a:r>
            <a:endParaRPr lang="en-US" altLang="ko-KR" b="1" dirty="0" smtClean="0"/>
          </a:p>
          <a:p>
            <a:pPr lvl="2"/>
            <a:r>
              <a:rPr lang="ko-KR" altLang="en-US" dirty="0" err="1" smtClean="0"/>
              <a:t>리눅스에서</a:t>
            </a:r>
            <a:r>
              <a:rPr lang="ko-KR" altLang="en-US" dirty="0" smtClean="0"/>
              <a:t> 현재 세션이 형성되어 있는 사용자를 확인할 때는 </a:t>
            </a:r>
            <a:r>
              <a:rPr lang="en-US" altLang="ko-KR" dirty="0" smtClean="0"/>
              <a:t>w, who, last </a:t>
            </a:r>
            <a:r>
              <a:rPr lang="ko-KR" altLang="en-US" dirty="0" smtClean="0"/>
              <a:t>명령을 사용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세 가지 명령은 유사한 결과를 보여줌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sz="800" dirty="0" smtClean="0"/>
          </a:p>
          <a:p>
            <a:pPr lvl="2"/>
            <a:r>
              <a:rPr lang="ko-KR" altLang="en-US" dirty="0" smtClean="0"/>
              <a:t>최근의 접속 기록을 확인할 때는 주로 </a:t>
            </a:r>
            <a:r>
              <a:rPr lang="en-US" altLang="ko-KR" dirty="0" smtClean="0"/>
              <a:t>last </a:t>
            </a:r>
            <a:r>
              <a:rPr lang="ko-KR" altLang="en-US" dirty="0" smtClean="0"/>
              <a:t>명령을 사용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6962" y="332740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w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명령 실행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648193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11-16]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last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명령을 실행한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4338" name="Picture 2" descr="C:\Documents and Settings\Administrator\바탕 화면\실이미지\11장\11-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250" y="2227858"/>
            <a:ext cx="4220854" cy="1076838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istrator\바탕 화면\실이미지\11장\11-1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250" y="3967493"/>
            <a:ext cx="4180849" cy="2496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시스템</a:t>
            </a:r>
            <a:r>
              <a:rPr lang="en-US" altLang="ko-KR" dirty="0" smtClean="0"/>
              <a:t>(PC)</a:t>
            </a:r>
            <a:r>
              <a:rPr lang="ko-KR" altLang="en-US" dirty="0" smtClean="0"/>
              <a:t>에서의 증거 수집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리눅스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유닉스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시스템</a:t>
            </a:r>
            <a:endParaRPr lang="en-US" altLang="ko-KR" b="1" dirty="0" smtClean="0"/>
          </a:p>
          <a:p>
            <a:pPr lvl="2"/>
            <a:r>
              <a:rPr lang="ko-KR" altLang="en-US" dirty="0" err="1" smtClean="0"/>
              <a:t>리눅스에서</a:t>
            </a:r>
            <a:r>
              <a:rPr lang="ko-KR" altLang="en-US" dirty="0" smtClean="0"/>
              <a:t> 실행한 명령 목록을 확인할 때는 </a:t>
            </a:r>
            <a:r>
              <a:rPr lang="en-US" altLang="ko-KR" dirty="0" smtClean="0"/>
              <a:t>history </a:t>
            </a:r>
            <a:r>
              <a:rPr lang="ko-KR" altLang="en-US" dirty="0" smtClean="0"/>
              <a:t>명령을 사용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14258" y="496878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11-17]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history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명령을 실행한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5362" name="Picture 2" descr="C:\Documents and Settings\Administrator\바탕 화면\실이미지\11장\11-1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458209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침해 사고 발생 시 적절한 대응 절차를 알아본다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 smtClean="0"/>
              <a:t>포렌식의</a:t>
            </a:r>
            <a:r>
              <a:rPr lang="ko-KR" altLang="en-US" sz="1600" dirty="0" smtClean="0"/>
              <a:t> 절차를 알아본다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err="1" smtClean="0"/>
              <a:t>포렌식을</a:t>
            </a:r>
            <a:r>
              <a:rPr lang="ko-KR" altLang="en-US" sz="1600" dirty="0" smtClean="0"/>
              <a:t> 통해 얻은 증거가 가지는 법적인 의미를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네트워크 및 시스템에서 얻을 수 있는 증거에 대해 이해한다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3460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시스템</a:t>
            </a:r>
            <a:r>
              <a:rPr lang="en-US" altLang="ko-KR" dirty="0" smtClean="0"/>
              <a:t>(PC)</a:t>
            </a:r>
            <a:r>
              <a:rPr lang="ko-KR" altLang="en-US" dirty="0" smtClean="0"/>
              <a:t>에서의 증거 수집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시스템 로그 분석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시스템 로그는 공격자에 의해 삭제될 수 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침해 사고가 발생했을 때 가장 먼저 살펴봐야 할 기본 항목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시스템의 로그가 삭제되는 것을 막기 위해 네트워크에 로그 서버를 별도로 둘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저장 </a:t>
            </a:r>
            <a:r>
              <a:rPr lang="ko-KR" altLang="en-US" b="1" dirty="0" smtClean="0">
                <a:latin typeface="+mn-ea"/>
              </a:rPr>
              <a:t>장치 분석</a:t>
            </a:r>
            <a:endParaRPr lang="en-US" altLang="ko-KR" b="1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기본 증거 데이터이므로 임의의 변경을 막기 위해 다음과 같은 쓰기 금지를 보장하는 장치를 연결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별도로 준비한 저장매체에 쓰기 금지시킨 원본 하드 디스크를 이미지</a:t>
            </a:r>
            <a:r>
              <a:rPr lang="en-US" altLang="ko-KR" dirty="0" smtClean="0">
                <a:latin typeface="+mn-ea"/>
              </a:rPr>
              <a:t>(Image) </a:t>
            </a:r>
            <a:r>
              <a:rPr lang="ko-KR" altLang="en-US" dirty="0" smtClean="0">
                <a:latin typeface="+mn-ea"/>
              </a:rPr>
              <a:t>장치를 이용해서 복사함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97180" y="427435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11-18]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Write Block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9477" y="624619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이미지 장비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도시어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, SOLO4)</a:t>
            </a:r>
          </a:p>
        </p:txBody>
      </p:sp>
      <p:pic>
        <p:nvPicPr>
          <p:cNvPr id="16386" name="Picture 2" descr="C:\Documents and Settings\Administrator\바탕 화면\실이미지\11장\11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721" y="3123212"/>
            <a:ext cx="1944216" cy="14581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23747" y="43651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11-18]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Write  Block</a:t>
            </a:r>
          </a:p>
        </p:txBody>
      </p:sp>
      <p:pic>
        <p:nvPicPr>
          <p:cNvPr id="16387" name="Picture 3" descr="C:\Documents and Settings\Administrator\바탕 화면\실이미지\11장\11-20_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472" y="4759672"/>
            <a:ext cx="1080000" cy="1440000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istrator\바탕 화면\실이미지\11장\11-20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639" y="4759672"/>
            <a:ext cx="1656184" cy="1439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시스템</a:t>
            </a:r>
            <a:r>
              <a:rPr lang="en-US" altLang="ko-KR" dirty="0" smtClean="0"/>
              <a:t>(PC)</a:t>
            </a:r>
            <a:r>
              <a:rPr lang="ko-KR" altLang="en-US" dirty="0" smtClean="0"/>
              <a:t>에서의 증거 수집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저장 장치 분석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이미지 획득 작업은 저장 매체의 모든 정보를 비트 단위로 모두 복사하는 것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획득된 이미지는 별도의 </a:t>
            </a:r>
            <a:r>
              <a:rPr lang="ko-KR" altLang="en-US" dirty="0" err="1" smtClean="0"/>
              <a:t>포렌식용</a:t>
            </a:r>
            <a:r>
              <a:rPr lang="ko-KR" altLang="en-US" dirty="0" smtClean="0"/>
              <a:t> 시스템에서 </a:t>
            </a:r>
            <a:r>
              <a:rPr lang="ko-KR" altLang="en-US" dirty="0" err="1" smtClean="0"/>
              <a:t>포렌식</a:t>
            </a:r>
            <a:r>
              <a:rPr lang="ko-KR" altLang="en-US" dirty="0" smtClean="0"/>
              <a:t> 이미지 전용 분석 툴을 사용해 분석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이를 통해 시스템에 정상적으로 저장된 파일뿐만 아니라 삭제된 파일도 일부 복구할 수 있음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Abcd.txt </a:t>
            </a:r>
            <a:r>
              <a:rPr lang="ko-KR" altLang="en-US" dirty="0" smtClean="0"/>
              <a:t>파일을 삭제하면 운영체제가 </a:t>
            </a:r>
            <a:r>
              <a:rPr lang="en-US" altLang="ko-KR" dirty="0" smtClean="0"/>
              <a:t>FAT(File Allocation Table)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abcd.txt </a:t>
            </a:r>
            <a:r>
              <a:rPr lang="ko-KR" altLang="en-US" dirty="0" smtClean="0"/>
              <a:t>파일 이름의 첫 번째 바이트 값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-(0xe5)</a:t>
            </a:r>
            <a:r>
              <a:rPr lang="ko-KR" altLang="en-US" dirty="0" smtClean="0"/>
              <a:t>로 바꿈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abcd.txt</a:t>
            </a:r>
            <a:r>
              <a:rPr lang="ko-KR" altLang="en-US" dirty="0" smtClean="0"/>
              <a:t>는</a:t>
            </a:r>
            <a:r>
              <a:rPr lang="en-US" altLang="ko-KR" dirty="0" smtClean="0"/>
              <a:t>_bcd.txt</a:t>
            </a:r>
            <a:r>
              <a:rPr lang="ko-KR" altLang="en-US" dirty="0" smtClean="0"/>
              <a:t>로 바뀌게 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 시스템에서는 이 동작만으로 파일이 지워진 것으로 간주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53096" y="63813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11-20]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파일의 삭제 전 상태와 삭제 후 상태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266" y="3335483"/>
            <a:ext cx="5445974" cy="300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시스템</a:t>
            </a:r>
            <a:r>
              <a:rPr lang="en-US" altLang="ko-KR" dirty="0" smtClean="0"/>
              <a:t>(PC)</a:t>
            </a:r>
            <a:r>
              <a:rPr lang="ko-KR" altLang="en-US" dirty="0" smtClean="0"/>
              <a:t>에서의 증거 수집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저장 장치 분석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FAT</a:t>
            </a:r>
            <a:r>
              <a:rPr lang="ko-KR" altLang="en-US" dirty="0" smtClean="0"/>
              <a:t>의 경우 복구는 아주 간단히 이루어질 수도 있음</a:t>
            </a:r>
            <a:r>
              <a:rPr lang="en-US" altLang="ko-KR" dirty="0" smtClean="0"/>
              <a:t>. </a:t>
            </a:r>
          </a:p>
          <a:p>
            <a:pPr lvl="2"/>
            <a:r>
              <a:rPr lang="en-US" altLang="ko-KR" dirty="0" smtClean="0"/>
              <a:t>HTFS</a:t>
            </a:r>
            <a:r>
              <a:rPr lang="ko-KR" altLang="en-US" dirty="0" smtClean="0"/>
              <a:t>는 이보다 복잡한 구조이나 단순삭제 및 복구가 쉽게 가능하다는 점은 </a:t>
            </a:r>
            <a:r>
              <a:rPr lang="en-US" altLang="ko-KR" dirty="0" smtClean="0"/>
              <a:t>FAT</a:t>
            </a:r>
            <a:r>
              <a:rPr lang="ko-KR" altLang="en-US" dirty="0" smtClean="0"/>
              <a:t>와 같음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대표적인 툴로는 </a:t>
            </a:r>
            <a:r>
              <a:rPr lang="en-US" altLang="ko-KR" dirty="0" smtClean="0"/>
              <a:t>Guidance Software Inc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EnCase</a:t>
            </a:r>
            <a:r>
              <a:rPr lang="ko-KR" altLang="en-US" dirty="0" smtClean="0"/>
              <a:t>가 있음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61974" y="605680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11-21]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EnCase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를 실행한 화면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434" name="Picture 2" descr="C:\Documents and Settings\Administrator\바탕 화면\실이미지\11장\11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510" y="2739628"/>
            <a:ext cx="5247828" cy="3281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시스템</a:t>
            </a:r>
            <a:r>
              <a:rPr lang="en-US" altLang="ko-KR" dirty="0" smtClean="0"/>
              <a:t>(PC)</a:t>
            </a:r>
            <a:r>
              <a:rPr lang="ko-KR" altLang="en-US" dirty="0" smtClean="0"/>
              <a:t>에서의 증거 수집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ko-KR" altLang="en-US" b="1" dirty="0" smtClean="0">
                <a:latin typeface="+mn-ea"/>
              </a:rPr>
              <a:t>저장 장치 분석</a:t>
            </a:r>
            <a:endParaRPr lang="en-US" altLang="ko-KR" b="1" dirty="0" smtClean="0">
              <a:latin typeface="+mn-ea"/>
            </a:endParaRPr>
          </a:p>
          <a:p>
            <a:pPr lvl="2"/>
            <a:r>
              <a:rPr lang="en-US" altLang="ko-KR" dirty="0" smtClean="0">
                <a:latin typeface="+mn-ea"/>
              </a:rPr>
              <a:t>2002</a:t>
            </a:r>
            <a:r>
              <a:rPr lang="ko-KR" altLang="en-US" dirty="0" smtClean="0">
                <a:latin typeface="+mn-ea"/>
              </a:rPr>
              <a:t>년도에 만들어진 검찰 디지털 증거 분석시스템</a:t>
            </a:r>
            <a:r>
              <a:rPr lang="en-US" altLang="ko-KR" dirty="0" smtClean="0">
                <a:latin typeface="+mn-ea"/>
              </a:rPr>
              <a:t>(D.E.A.S)</a:t>
            </a:r>
          </a:p>
          <a:p>
            <a:endParaRPr lang="ko-KR" altLang="en-US" dirty="0"/>
          </a:p>
        </p:txBody>
      </p:sp>
      <p:pic>
        <p:nvPicPr>
          <p:cNvPr id="19458" name="Picture 2" descr="C:\Documents and Settings\Administrator\바탕 화면\실이미지\11장\11-2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372" y="2195986"/>
            <a:ext cx="5453868" cy="39435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61974" y="61653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11-21]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EnCase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를 실행한 화면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0970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데이터 및 응용 프로그램에서의 증거 수집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이메일</a:t>
            </a:r>
            <a:r>
              <a:rPr lang="ko-KR" altLang="en-US" b="1" dirty="0" smtClean="0"/>
              <a:t> 분석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여러 명이 조직적으로 사건을 모의했을 때 이들간에 전송된 메일을 분석하여 증거 확보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피의자의 </a:t>
            </a:r>
            <a:r>
              <a:rPr lang="en-US" altLang="ko-KR" dirty="0" smtClean="0">
                <a:latin typeface="+mn-ea"/>
              </a:rPr>
              <a:t>PC</a:t>
            </a:r>
            <a:r>
              <a:rPr lang="ko-KR" altLang="en-US" dirty="0" smtClean="0">
                <a:latin typeface="+mn-ea"/>
              </a:rPr>
              <a:t>를 수거해 이미지 획득 작업을 거쳐 메일과 관련된 파일을 획득함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피의자 는 </a:t>
            </a:r>
            <a:r>
              <a:rPr lang="en-US" altLang="ko-KR" dirty="0" smtClean="0">
                <a:latin typeface="+mn-ea"/>
              </a:rPr>
              <a:t>PC</a:t>
            </a:r>
            <a:r>
              <a:rPr lang="ko-KR" altLang="en-US" dirty="0" smtClean="0">
                <a:latin typeface="+mn-ea"/>
              </a:rPr>
              <a:t>에 전송된 메일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이 저장되는 형태의 메일을 사용해야 함</a:t>
            </a:r>
            <a:r>
              <a:rPr lang="en-US" altLang="ko-KR" dirty="0" smtClean="0">
                <a:latin typeface="+mn-ea"/>
              </a:rPr>
              <a:t>).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저장된 </a:t>
            </a:r>
            <a:r>
              <a:rPr lang="ko-KR" altLang="en-US" dirty="0" err="1" smtClean="0">
                <a:latin typeface="+mn-ea"/>
              </a:rPr>
              <a:t>이메일은</a:t>
            </a:r>
            <a:r>
              <a:rPr lang="ko-KR" altLang="en-US" dirty="0" smtClean="0">
                <a:latin typeface="+mn-ea"/>
              </a:rPr>
              <a:t> 쉽게 검색하고 분석할 수 있도록 다시 데이터베이스화되어 </a:t>
            </a:r>
            <a:r>
              <a:rPr lang="ko-KR" altLang="en-US" dirty="0" err="1" smtClean="0">
                <a:latin typeface="+mn-ea"/>
              </a:rPr>
              <a:t>분석자에게</a:t>
            </a:r>
            <a:r>
              <a:rPr lang="ko-KR" altLang="en-US" dirty="0" smtClean="0">
                <a:latin typeface="+mn-ea"/>
              </a:rPr>
              <a:t> 제공됨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/>
            <a:r>
              <a:rPr lang="ko-KR" altLang="en-US" b="1" dirty="0" smtClean="0"/>
              <a:t>인터넷 분석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인터넷 분석에는 시스템에 저장되어 있는 인터넷 브라우저의 쿠키나 </a:t>
            </a:r>
            <a:r>
              <a:rPr lang="en-US" altLang="ko-KR" dirty="0" smtClean="0"/>
              <a:t>C:\Users\[</a:t>
            </a:r>
            <a:r>
              <a:rPr lang="ko-KR" altLang="en-US" dirty="0" smtClean="0"/>
              <a:t>사용자계정</a:t>
            </a:r>
            <a:r>
              <a:rPr lang="en-US" altLang="ko-KR" dirty="0" smtClean="0"/>
              <a:t>]\</a:t>
            </a:r>
            <a:r>
              <a:rPr lang="en-US" altLang="ko-KR" dirty="0" err="1" smtClean="0"/>
              <a:t>AppData</a:t>
            </a:r>
            <a:r>
              <a:rPr lang="en-US" altLang="ko-KR" dirty="0" smtClean="0"/>
              <a:t>\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en-US" altLang="ko-KR" dirty="0" smtClean="0"/>
              <a:t>Local\Windows\History\History.IE5</a:t>
            </a:r>
            <a:r>
              <a:rPr lang="en-US" altLang="ko-KR" dirty="0" smtClean="0"/>
              <a:t>(</a:t>
            </a:r>
            <a:r>
              <a:rPr lang="ko-KR" altLang="en-US" dirty="0" smtClean="0"/>
              <a:t>윈도우 </a:t>
            </a:r>
            <a:r>
              <a:rPr lang="en-US" altLang="ko-KR" dirty="0" smtClean="0"/>
              <a:t>XP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C:\Documents and Settings\Administrator\Local </a:t>
            </a:r>
          </a:p>
          <a:p>
            <a:pPr lvl="2">
              <a:buNone/>
            </a:pPr>
            <a:r>
              <a:rPr lang="en-US" altLang="ko-KR" dirty="0" smtClean="0"/>
              <a:t>	Settings\History)</a:t>
            </a:r>
            <a:r>
              <a:rPr lang="ko-KR" altLang="en-US" dirty="0" smtClean="0"/>
              <a:t>에 위치한 </a:t>
            </a:r>
            <a:r>
              <a:rPr lang="en-US" altLang="ko-KR" dirty="0" smtClean="0"/>
              <a:t>index.dat </a:t>
            </a:r>
            <a:r>
              <a:rPr lang="ko-KR" altLang="en-US" dirty="0" smtClean="0"/>
              <a:t>파일을 이용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방문 사이트의 정보를 획득하고 작업 내용을 파악할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0852" y="649081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11-23]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WFA(Windows File Analyzer)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를 이용한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index.dat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파일 열람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0482" name="Picture 2" descr="C:\Documents and Settings\Administrator\바탕 화면\실이미지\11장\11-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065" y="3997170"/>
            <a:ext cx="3064911" cy="2474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증거 수집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데이터 및 응용 프로그램에서의 증거 수집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CAATs</a:t>
            </a:r>
          </a:p>
          <a:p>
            <a:pPr lvl="2"/>
            <a:r>
              <a:rPr lang="en-US" altLang="ko-KR" dirty="0" smtClean="0"/>
              <a:t>CAATs(Computer Assisted Auditing Techniques)</a:t>
            </a:r>
            <a:r>
              <a:rPr lang="ko-KR" altLang="en-US" dirty="0" smtClean="0"/>
              <a:t>는 데이터베이스에 있는 대량의 숫자 정보의 무결성 및 정확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성을 확인하기 위해 수행되는 분석 방법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CAATs</a:t>
            </a:r>
            <a:r>
              <a:rPr lang="ko-KR" altLang="en-US" dirty="0" smtClean="0"/>
              <a:t>에서는 엑셀에서 수용할 수 없을 만큼 큰 대량의 데이터를 분석하기 위한 엑셀 대용 툴이 사용됨</a:t>
            </a:r>
            <a:r>
              <a:rPr lang="en-US" altLang="ko-KR" dirty="0" smtClean="0"/>
              <a:t>(</a:t>
            </a:r>
            <a:r>
              <a:rPr lang="ko-KR" altLang="en-US" dirty="0" smtClean="0"/>
              <a:t>엑셀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은 버전에 관계없이 모두 </a:t>
            </a:r>
            <a:r>
              <a:rPr lang="en-US" altLang="ko-KR" dirty="0" smtClean="0"/>
              <a:t>65,000</a:t>
            </a:r>
            <a:r>
              <a:rPr lang="ko-KR" altLang="en-US" dirty="0" smtClean="0"/>
              <a:t>라인 정도의 데이터만 저장할 수 있음</a:t>
            </a:r>
            <a:r>
              <a:rPr lang="en-US" altLang="ko-KR" dirty="0" smtClean="0"/>
              <a:t>). </a:t>
            </a:r>
          </a:p>
          <a:p>
            <a:pPr lvl="2"/>
            <a:r>
              <a:rPr lang="ko-KR" altLang="en-US" dirty="0" smtClean="0"/>
              <a:t>피의자가 회계 시스템 등에서 숫자를 조작하는 등의 부정 행위가 의심될 때 수행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사용하는 툴 </a:t>
            </a:r>
            <a:r>
              <a:rPr lang="en-US" altLang="ko-KR" dirty="0" smtClean="0"/>
              <a:t>:ACL(Audit Command Language)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8608" y="634286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11-24]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ACL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화면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1506" name="Picture 2" descr="C:\Documents and Settings\Administrator\바탕 화면\실이미지\11장\11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250" y="3501008"/>
            <a:ext cx="3982737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침해 대응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CERT(Computer Emergency </a:t>
            </a:r>
            <a:r>
              <a:rPr lang="en-US" altLang="ko-KR" dirty="0" smtClean="0"/>
              <a:t>Response </a:t>
            </a:r>
            <a:r>
              <a:rPr lang="en-US" altLang="ko-KR" dirty="0" smtClean="0"/>
              <a:t>Team)</a:t>
            </a:r>
          </a:p>
          <a:p>
            <a:pPr lvl="1"/>
            <a:r>
              <a:rPr lang="en-US" altLang="ko-KR" dirty="0" smtClean="0"/>
              <a:t>1988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일 저녁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 전역의 컴퓨터가 </a:t>
            </a:r>
            <a:r>
              <a:rPr lang="ko-KR" altLang="en-US" dirty="0" err="1" smtClean="0"/>
              <a:t>모리스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웜에</a:t>
            </a:r>
            <a:r>
              <a:rPr lang="ko-KR" altLang="en-US" dirty="0" smtClean="0"/>
              <a:t> 의해 멎어버린 사건이 이후 미 정부가 적극적으로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적절한 침해 사고의 대응책을 마련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미 국방부 고등연구 계획국</a:t>
            </a:r>
            <a:r>
              <a:rPr lang="en-US" altLang="ko-KR" dirty="0" smtClean="0"/>
              <a:t>(DARPA</a:t>
            </a:r>
            <a:r>
              <a:rPr lang="en-US" altLang="ko-KR" dirty="0" smtClean="0"/>
              <a:t>: The </a:t>
            </a:r>
            <a:r>
              <a:rPr lang="en-US" altLang="ko-KR" dirty="0" smtClean="0"/>
              <a:t>Defense Advanced Research Projects Agency)</a:t>
            </a:r>
            <a:r>
              <a:rPr lang="ko-KR" altLang="en-US" dirty="0" smtClean="0"/>
              <a:t>은 컴퓨터와 관련한 침해 </a:t>
            </a:r>
            <a:r>
              <a:rPr lang="ko-KR" altLang="en-US" dirty="0" smtClean="0"/>
              <a:t>사고에 </a:t>
            </a:r>
            <a:r>
              <a:rPr lang="ko-KR" altLang="en-US" dirty="0" smtClean="0"/>
              <a:t>적절히 대응하고자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피치버그의 </a:t>
            </a:r>
            <a:r>
              <a:rPr lang="ko-KR" altLang="en-US" dirty="0" err="1" smtClean="0"/>
              <a:t>카네기</a:t>
            </a:r>
            <a:r>
              <a:rPr lang="ko-KR" altLang="en-US" dirty="0" smtClean="0"/>
              <a:t> 멜론 대학 내의 소프트웨어공학 연구소에 </a:t>
            </a:r>
            <a:r>
              <a:rPr lang="en-US" altLang="ko-KR" dirty="0" smtClean="0"/>
              <a:t>CERT </a:t>
            </a:r>
            <a:r>
              <a:rPr lang="ko-KR" altLang="en-US" dirty="0" smtClean="0"/>
              <a:t>팀을 </a:t>
            </a:r>
            <a:r>
              <a:rPr lang="ko-KR" altLang="en-US" dirty="0" err="1" smtClean="0"/>
              <a:t>만</a:t>
            </a:r>
            <a:r>
              <a:rPr lang="ko-KR" altLang="en-US" dirty="0" err="1"/>
              <a:t>듬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CERT </a:t>
            </a:r>
            <a:r>
              <a:rPr lang="ko-KR" altLang="en-US" dirty="0" smtClean="0"/>
              <a:t>팀의 역할은 건물의 경비원의 역할과 유사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범죄자나 의심스러운 사람이 건물에 들어오면 검사하고 범죄자임이 확인되면 체포하는 것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876" y="3429000"/>
            <a:ext cx="4063028" cy="270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7296" y="61653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건물 경비원의 모니터링과 침해 대응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침해 대응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395536" y="1196752"/>
            <a:ext cx="8640960" cy="5400600"/>
          </a:xfrm>
        </p:spPr>
        <p:txBody>
          <a:bodyPr/>
          <a:lstStyle/>
          <a:p>
            <a:r>
              <a:rPr lang="en-US" altLang="ko-KR" dirty="0" smtClean="0"/>
              <a:t>CERT(Computer Emergency </a:t>
            </a:r>
            <a:r>
              <a:rPr lang="en-US" altLang="ko-KR" dirty="0" smtClean="0"/>
              <a:t>Response </a:t>
            </a:r>
            <a:r>
              <a:rPr lang="en-US" altLang="ko-KR" dirty="0" smtClean="0"/>
              <a:t>Team)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사전 대응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침해 사고에 대한 사전 대응의 기본은 침해 대응 체계를 구축하는 것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CERT </a:t>
            </a:r>
            <a:r>
              <a:rPr lang="ko-KR" altLang="en-US" dirty="0" smtClean="0"/>
              <a:t>팀의 구성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시스템 운영 전문가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침해 사고가 발생한 시스템을 효율적으로 복구하기 위해 서비스와 시스템과의 관계를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명확히 이해하고 조치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대외 언론 및 외부 기관 대응 전문가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침해 사고를 이해하고 언론 및 사이버 수사대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경찰에 적절한 방법으로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대응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법률팀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침해 사고의 대응 과정에서 법적인 문제가 발생했을 때 이에 대한 판단을 내리고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침해 사고와 관련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한 법적인 후속 절차를 진행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인사팀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조직 내의 각 인원의 권리와 책임에 대해 파악하고 침해 사고 대응 과정에서 적절한 조직원을 </a:t>
            </a:r>
            <a:r>
              <a:rPr lang="ko-KR" altLang="en-US" dirty="0" err="1" smtClean="0"/>
              <a:t>찾도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록</a:t>
            </a:r>
            <a:r>
              <a:rPr lang="ko-KR" altLang="en-US" dirty="0" smtClean="0"/>
              <a:t> 지원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72" y="1674174"/>
            <a:ext cx="6075784" cy="12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0288" y="299695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11-2]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CERT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팀의 침해 대응 절차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침해 대응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사전 대응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사건의 특성과 종류에 따른 위험 등급</a:t>
            </a:r>
            <a:endParaRPr lang="en-US" altLang="ko-KR" dirty="0" smtClean="0"/>
          </a:p>
          <a:p>
            <a:pPr lvl="2"/>
            <a:r>
              <a:rPr lang="en-US" altLang="ko-KR" b="1" dirty="0" smtClean="0"/>
              <a:t>1</a:t>
            </a:r>
            <a:r>
              <a:rPr lang="ko-KR" altLang="en-US" b="1" dirty="0" smtClean="0"/>
              <a:t>등급 상황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분산 서비스 거부 공격을 당하고 있어 정상적인 동작이 불가능한 경우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침입자에 의해 서버의 중요 파일이 삭제되고 있는 경우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트로이 목마 등의 악성 프로그램이 실행되어 정상적인 접근 제어를 실시해도 다른 경로를 통해 침입자의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  </a:t>
            </a:r>
            <a:r>
              <a:rPr lang="ko-KR" altLang="en-US" dirty="0" smtClean="0"/>
              <a:t>지속적인 공격 시도가 있는 경우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침입자의 공격에 대한 대응 수단이 없는 기타의 경우</a:t>
            </a:r>
          </a:p>
          <a:p>
            <a:pPr lvl="2"/>
            <a:r>
              <a:rPr lang="en-US" altLang="ko-KR" b="1" dirty="0" smtClean="0"/>
              <a:t>2</a:t>
            </a:r>
            <a:r>
              <a:rPr lang="ko-KR" altLang="en-US" b="1" dirty="0" smtClean="0"/>
              <a:t>등급 상황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err="1" smtClean="0"/>
              <a:t>비인가자에</a:t>
            </a:r>
            <a:r>
              <a:rPr lang="ko-KR" altLang="en-US" dirty="0" smtClean="0"/>
              <a:t> 의해 관리자 명령이 실행되고 있는 경우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시스템 자원을 불법적으로 사용하는 프로그램이 실행되고 있는 경우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일반 사용자의 홈 디렉터리에 시스템 파일이 존재하는 경우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일반적이지 않은 </a:t>
            </a:r>
            <a:r>
              <a:rPr lang="ko-KR" altLang="en-US" dirty="0" err="1" smtClean="0"/>
              <a:t>숨김파일</a:t>
            </a:r>
            <a:r>
              <a:rPr lang="ko-KR" altLang="en-US" dirty="0" smtClean="0"/>
              <a:t> 또는 디렉터리가 존재하는 경우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시스템 담당자가 알지 못하는 사용자가 추가되거나 사용자 권한이 임의로 변경된 경우</a:t>
            </a:r>
          </a:p>
          <a:p>
            <a:pPr lvl="2"/>
            <a:r>
              <a:rPr lang="en-US" altLang="ko-KR" b="1" dirty="0" smtClean="0"/>
              <a:t>3</a:t>
            </a:r>
            <a:r>
              <a:rPr lang="ko-KR" altLang="en-US" b="1" dirty="0" smtClean="0"/>
              <a:t>등급 상황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외부 또는 내부로부터의 계속적인 취약점 수집</a:t>
            </a:r>
            <a:r>
              <a:rPr lang="en-US" altLang="ko-KR" dirty="0" smtClean="0"/>
              <a:t>(Scanning) </a:t>
            </a:r>
            <a:r>
              <a:rPr lang="ko-KR" altLang="en-US" dirty="0" smtClean="0"/>
              <a:t>행위가 발견되는 경우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외부 또는 내부로부터의 계속적인 불법적 접근 시도가 발견되는 경우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외부 또는 내부로부터의 비정상 </a:t>
            </a:r>
            <a:r>
              <a:rPr lang="ko-KR" altLang="en-US" dirty="0" err="1" smtClean="0"/>
              <a:t>패킷의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전송량이</a:t>
            </a:r>
            <a:r>
              <a:rPr lang="ko-KR" altLang="en-US" dirty="0" smtClean="0"/>
              <a:t> 증가하는 경우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확산 속도가 빠른 바이러스가 외부에서 발생한 경우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침해 대응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80920" cy="5400600"/>
          </a:xfrm>
        </p:spPr>
        <p:txBody>
          <a:bodyPr/>
          <a:lstStyle/>
          <a:p>
            <a:r>
              <a:rPr lang="ko-KR" altLang="en-US" dirty="0" smtClean="0"/>
              <a:t>사전 대응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등급 </a:t>
            </a:r>
            <a:r>
              <a:rPr lang="ko-KR" altLang="en-US" dirty="0" err="1" smtClean="0"/>
              <a:t>상황별</a:t>
            </a:r>
            <a:r>
              <a:rPr lang="ko-KR" altLang="en-US" dirty="0" smtClean="0"/>
              <a:t> 대응 절차</a:t>
            </a:r>
            <a:endParaRPr lang="en-US" altLang="ko-KR" dirty="0" smtClean="0"/>
          </a:p>
          <a:p>
            <a:pPr lvl="2"/>
            <a:r>
              <a:rPr lang="en-US" altLang="ko-KR" b="1" dirty="0" smtClean="0"/>
              <a:t>1</a:t>
            </a:r>
            <a:r>
              <a:rPr lang="ko-KR" altLang="en-US" b="1" dirty="0" smtClean="0"/>
              <a:t>등급 상황에 대한 대응 절차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침해 사고 발생 상황이라고 판단되면 시스템 담당자가 </a:t>
            </a:r>
            <a:r>
              <a:rPr lang="en-US" altLang="ko-KR" dirty="0" smtClean="0"/>
              <a:t>CERT </a:t>
            </a:r>
            <a:r>
              <a:rPr lang="ko-KR" altLang="en-US" dirty="0" smtClean="0"/>
              <a:t>팀의 팀장에게 즉시 보고한다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단 긴급 상황에서는 피해를 최소화하기 위해 네트워크의 인터페이스 단절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전원 공급 중단 등의 조치를 먼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  </a:t>
            </a:r>
            <a:r>
              <a:rPr lang="ko-KR" altLang="en-US" dirty="0" smtClean="0"/>
              <a:t>저 수행할 수 있다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2"/>
            <a:r>
              <a:rPr lang="en-US" altLang="ko-KR" b="1" dirty="0" smtClean="0"/>
              <a:t>2</a:t>
            </a:r>
            <a:r>
              <a:rPr lang="ko-KR" altLang="en-US" b="1" dirty="0" smtClean="0"/>
              <a:t>등급 및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등급 상황에 대응 절차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시스템 담당자가 비인가 접근 시도 및 정보 수집 행위를 발견하면 </a:t>
            </a:r>
            <a:r>
              <a:rPr lang="en-US" altLang="ko-KR" dirty="0" smtClean="0"/>
              <a:t>CERT </a:t>
            </a:r>
            <a:r>
              <a:rPr lang="ko-KR" altLang="en-US" dirty="0" smtClean="0"/>
              <a:t>팀과 함께 해당 단말기 또는 </a:t>
            </a:r>
            <a:r>
              <a:rPr lang="en-US" altLang="ko-KR" dirty="0" smtClean="0"/>
              <a:t>IP</a:t>
            </a:r>
            <a:r>
              <a:rPr lang="ko-KR" altLang="en-US" dirty="0" smtClean="0"/>
              <a:t>를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  </a:t>
            </a:r>
            <a:r>
              <a:rPr lang="ko-KR" altLang="en-US" dirty="0" smtClean="0"/>
              <a:t>조사하여 소속 네트워크 및 조직을 파악한다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내부 시스템에서 침입 시도가 발생한 경우에는 시스템 위치를 확인하여 책임자와 접속 경위 등을 조사한다</a:t>
            </a:r>
            <a:r>
              <a:rPr lang="en-US" altLang="ko-KR" dirty="0" smtClean="0"/>
              <a:t>. </a:t>
            </a:r>
          </a:p>
          <a:p>
            <a:pPr lvl="2">
              <a:buNone/>
            </a:pPr>
            <a:r>
              <a:rPr lang="en-US" altLang="ko-KR" dirty="0" smtClean="0"/>
              <a:t>	  </a:t>
            </a:r>
            <a:r>
              <a:rPr lang="ko-KR" altLang="en-US" dirty="0" smtClean="0"/>
              <a:t>그리고 외부 네트워크로부터 침입 시도가 발생한 경우에는 해당 조직의 시스템 담당자 또는 보안 담당자에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  </a:t>
            </a:r>
            <a:r>
              <a:rPr lang="ko-KR" altLang="en-US" dirty="0" smtClean="0"/>
              <a:t>게 해당 </a:t>
            </a:r>
            <a:r>
              <a:rPr lang="en-US" altLang="ko-KR" dirty="0" smtClean="0"/>
              <a:t>IP</a:t>
            </a:r>
            <a:r>
              <a:rPr lang="ko-KR" altLang="en-US" dirty="0" smtClean="0"/>
              <a:t>로부터 불법적인 접근 시도가 발생하였음을 통보하고 협조를 구한다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외부 네트워크로부터의 침입 시도에 대한 적절한 조치가 수행되지 않고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위협이 심각한 경우에는 대외 기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  </a:t>
            </a:r>
            <a:r>
              <a:rPr lang="ko-KR" altLang="en-US" dirty="0" smtClean="0"/>
              <a:t>관</a:t>
            </a:r>
            <a:r>
              <a:rPr lang="en-US" altLang="ko-KR" dirty="0" smtClean="0"/>
              <a:t>(</a:t>
            </a:r>
            <a:r>
              <a:rPr lang="ko-KR" altLang="en-US" dirty="0" smtClean="0"/>
              <a:t>검찰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한국정보보호 진흥원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조사를 의뢰한다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침입 시도에 대한 대응이 종료된 이후에는 </a:t>
            </a:r>
            <a:r>
              <a:rPr lang="en-US" altLang="ko-KR" dirty="0" smtClean="0"/>
              <a:t>CERT </a:t>
            </a:r>
            <a:r>
              <a:rPr lang="ko-KR" altLang="en-US" dirty="0" smtClean="0"/>
              <a:t>팀의 팀장이 침입 시도 방법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침입 시도 대응책 등이 포함된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  </a:t>
            </a:r>
            <a:r>
              <a:rPr lang="ko-KR" altLang="en-US" dirty="0" smtClean="0"/>
              <a:t>‘침입 시도 대응 보고서’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작성하여 관련 담당자에게 </a:t>
            </a:r>
            <a:r>
              <a:rPr lang="ko-KR" altLang="en-US" dirty="0" err="1" smtClean="0"/>
              <a:t>이메일</a:t>
            </a:r>
            <a:r>
              <a:rPr lang="ko-KR" altLang="en-US" dirty="0" smtClean="0"/>
              <a:t> 또는 문서로 공지한다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침해 대응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ko-KR" altLang="en-US" dirty="0" smtClean="0"/>
              <a:t>사전 대응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침해 대응 체계가 잘 구축되었는지 확인하기 위한 점검 사항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조직의 모든 사람은 보안 정책에 대해 알고 있는가</a:t>
            </a:r>
            <a:r>
              <a:rPr lang="en-US" altLang="ko-KR" dirty="0" smtClean="0"/>
              <a:t>?</a:t>
            </a:r>
          </a:p>
          <a:p>
            <a:pPr lvl="2"/>
            <a:r>
              <a:rPr lang="ko-KR" altLang="en-US" dirty="0" smtClean="0"/>
              <a:t>침해 사고 </a:t>
            </a:r>
            <a:r>
              <a:rPr lang="ko-KR" altLang="en-US" dirty="0" err="1" smtClean="0"/>
              <a:t>대응팀의</a:t>
            </a:r>
            <a:r>
              <a:rPr lang="ko-KR" altLang="en-US" dirty="0" smtClean="0"/>
              <a:t> 모든 멤버는 사고 발생 시에 누구에게 보고해야 </a:t>
            </a:r>
            <a:r>
              <a:rPr lang="ko-KR" altLang="en-US" dirty="0" err="1" smtClean="0"/>
              <a:t>하는지와</a:t>
            </a:r>
            <a:r>
              <a:rPr lang="ko-KR" altLang="en-US" dirty="0" smtClean="0"/>
              <a:t> 언론 관련 대응에 대해 충분히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인지하고 있는가</a:t>
            </a:r>
            <a:r>
              <a:rPr lang="en-US" altLang="ko-KR" dirty="0" smtClean="0"/>
              <a:t>?</a:t>
            </a:r>
          </a:p>
          <a:p>
            <a:pPr lvl="2"/>
            <a:r>
              <a:rPr lang="ko-KR" altLang="en-US" dirty="0" smtClean="0"/>
              <a:t>침해 사고 </a:t>
            </a:r>
            <a:r>
              <a:rPr lang="ko-KR" altLang="en-US" dirty="0" err="1" smtClean="0"/>
              <a:t>대응팀의</a:t>
            </a:r>
            <a:r>
              <a:rPr lang="ko-KR" altLang="en-US" dirty="0" smtClean="0"/>
              <a:t> 모든 멤버는 침해 사고 발생 시 처리해야 할 기술적 절차에 대해 충분히 이해하고 있는가</a:t>
            </a:r>
            <a:r>
              <a:rPr lang="en-US" altLang="ko-KR" dirty="0" smtClean="0"/>
              <a:t>?</a:t>
            </a:r>
          </a:p>
          <a:p>
            <a:pPr lvl="2"/>
            <a:r>
              <a:rPr lang="ko-KR" altLang="en-US" dirty="0" smtClean="0"/>
              <a:t>침해 사고 대응과 관련한 모든 멤버는 정해진 절차에 따라 주기적으로 훈련을 수행하고 있는가</a:t>
            </a:r>
            <a:r>
              <a:rPr lang="en-US" altLang="ko-KR" dirty="0" smtClean="0"/>
              <a:t>?</a:t>
            </a:r>
          </a:p>
          <a:p>
            <a:pPr lvl="2"/>
            <a:endParaRPr lang="en-US" altLang="ko-KR" dirty="0" smtClean="0"/>
          </a:p>
          <a:p>
            <a:r>
              <a:rPr lang="ko-KR" altLang="en-US" dirty="0" smtClean="0"/>
              <a:t>사고 탐지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침해 사고 식별 과정에서 확인해야 할 사항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침해 사고 발생 시점은 언제인가</a:t>
            </a:r>
            <a:r>
              <a:rPr lang="en-US" altLang="ko-KR" dirty="0" smtClean="0"/>
              <a:t>?</a:t>
            </a:r>
          </a:p>
          <a:p>
            <a:pPr lvl="2"/>
            <a:r>
              <a:rPr lang="ko-KR" altLang="en-US" dirty="0" smtClean="0"/>
              <a:t>누가 침해 사고를 발견하고 보고했는가</a:t>
            </a:r>
            <a:r>
              <a:rPr lang="en-US" altLang="ko-KR" dirty="0" smtClean="0"/>
              <a:t>?</a:t>
            </a:r>
          </a:p>
          <a:p>
            <a:pPr lvl="2"/>
            <a:r>
              <a:rPr lang="ko-KR" altLang="en-US" dirty="0" smtClean="0"/>
              <a:t>침해 사고는 어떻게 발견되었는가</a:t>
            </a:r>
            <a:r>
              <a:rPr lang="en-US" altLang="ko-KR" dirty="0" smtClean="0"/>
              <a:t>?</a:t>
            </a:r>
          </a:p>
          <a:p>
            <a:pPr lvl="2"/>
            <a:r>
              <a:rPr lang="ko-KR" altLang="en-US" dirty="0" smtClean="0"/>
              <a:t>침해 사고의 발생 범위는 어디인가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그리고 이로 인해 다른 곳에 손상이 발생한 사항은 없는가</a:t>
            </a:r>
            <a:r>
              <a:rPr lang="en-US" altLang="ko-KR" dirty="0" smtClean="0"/>
              <a:t>?</a:t>
            </a:r>
          </a:p>
          <a:p>
            <a:pPr lvl="2"/>
            <a:r>
              <a:rPr lang="ko-KR" altLang="en-US" dirty="0" smtClean="0"/>
              <a:t>기업의 서비스 능력을 손상시키는가</a:t>
            </a:r>
            <a:r>
              <a:rPr lang="en-US" altLang="ko-KR" dirty="0" smtClean="0"/>
              <a:t>?</a:t>
            </a:r>
          </a:p>
          <a:p>
            <a:pPr lvl="2"/>
            <a:r>
              <a:rPr lang="ko-KR" altLang="en-US" dirty="0" smtClean="0"/>
              <a:t>공격자의 규모와 공격 능력은 어느 정도인가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침해 대응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사고 탐지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침해 사고 발생을 실시간으로 식별하는 과정은 주로 침입 탐지 시스템</a:t>
            </a:r>
            <a:r>
              <a:rPr lang="en-US" altLang="ko-KR" dirty="0" smtClean="0"/>
              <a:t>(IDS)</a:t>
            </a:r>
            <a:r>
              <a:rPr lang="ko-KR" altLang="en-US" dirty="0" smtClean="0"/>
              <a:t>이나 침입 방지 시스템</a:t>
            </a:r>
            <a:r>
              <a:rPr lang="en-US" altLang="ko-KR" dirty="0" smtClean="0"/>
              <a:t>(IPS), </a:t>
            </a:r>
            <a:r>
              <a:rPr lang="ko-KR" altLang="en-US" dirty="0" err="1" smtClean="0"/>
              <a:t>네트워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트래픽</a:t>
            </a:r>
            <a:r>
              <a:rPr lang="ko-KR" altLang="en-US" dirty="0" smtClean="0"/>
              <a:t> 모니터링 장비</a:t>
            </a:r>
            <a:r>
              <a:rPr lang="en-US" altLang="ko-KR" dirty="0" smtClean="0"/>
              <a:t>(MRTG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Multirouter</a:t>
            </a:r>
            <a:r>
              <a:rPr lang="en-US" altLang="ko-KR" dirty="0" smtClean="0"/>
              <a:t> </a:t>
            </a:r>
            <a:r>
              <a:rPr lang="en-US" altLang="ko-KR" dirty="0" smtClean="0"/>
              <a:t>Traffic </a:t>
            </a:r>
            <a:r>
              <a:rPr lang="en-US" altLang="ko-KR" dirty="0" err="1" smtClean="0"/>
              <a:t>Grapher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네트워크 관리 시스템</a:t>
            </a:r>
            <a:r>
              <a:rPr lang="en-US" altLang="ko-KR" dirty="0" smtClean="0"/>
              <a:t>(NMS</a:t>
            </a:r>
            <a:r>
              <a:rPr lang="en-US" altLang="ko-KR" dirty="0" smtClean="0"/>
              <a:t>: Network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Management System)</a:t>
            </a:r>
            <a:r>
              <a:rPr lang="ko-KR" altLang="en-US" dirty="0" smtClean="0"/>
              <a:t>을 통해 이루어짐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ko-KR" altLang="en-US" dirty="0" smtClean="0"/>
          </a:p>
          <a:p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80662" y="48691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11-3]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MRTG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와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NMS</a:t>
            </a:r>
          </a:p>
        </p:txBody>
      </p:sp>
      <p:pic>
        <p:nvPicPr>
          <p:cNvPr id="3074" name="Picture 2" descr="C:\Documents and Settings\Administrator\바탕 화면\실이미지\11장\11-3_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876" y="2511636"/>
            <a:ext cx="3229326" cy="2340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바탕 화면\실이미지\11장\11-3_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870" y="2511636"/>
            <a:ext cx="3746558" cy="234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6694</TotalTime>
  <Words>1567</Words>
  <Application>Microsoft Office PowerPoint</Application>
  <PresentationFormat>화면 슬라이드 쇼(4:3)</PresentationFormat>
  <Paragraphs>458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Chapter 11. 침해 대응과 포렌식 : 해킹 대응 및 추적</vt:lpstr>
      <vt:lpstr>PowerPoint 프레젠테이션</vt:lpstr>
      <vt:lpstr>PowerPoint 프레젠테이션</vt:lpstr>
      <vt:lpstr>01 침해 대응</vt:lpstr>
      <vt:lpstr>01 침해 대응</vt:lpstr>
      <vt:lpstr>01 침해 대응</vt:lpstr>
      <vt:lpstr>01 침해 대응</vt:lpstr>
      <vt:lpstr>01 침해 대응</vt:lpstr>
      <vt:lpstr>01 침해 대응</vt:lpstr>
      <vt:lpstr>01 침해 대응</vt:lpstr>
      <vt:lpstr>01 침해 대응</vt:lpstr>
      <vt:lpstr>02 포렌식에 대한 이해</vt:lpstr>
      <vt:lpstr>02 포렌식에 대한 이해</vt:lpstr>
      <vt:lpstr>02 포렌식에 대한 이해</vt:lpstr>
      <vt:lpstr>02 포렌식에 대한 이해</vt:lpstr>
      <vt:lpstr>02 포렌식에 대한 이해</vt:lpstr>
      <vt:lpstr>02 포렌식에 대한 이해</vt:lpstr>
      <vt:lpstr>02 포렌식에 대한 이해</vt:lpstr>
      <vt:lpstr>02 포렌식에 대한 이해</vt:lpstr>
      <vt:lpstr>02 포렌식에 대한 이해</vt:lpstr>
      <vt:lpstr>02 포렌식에 대한 이해</vt:lpstr>
      <vt:lpstr>02 포렌식에 대한 이해</vt:lpstr>
      <vt:lpstr>03 증거 수집</vt:lpstr>
      <vt:lpstr>03 증거 수집</vt:lpstr>
      <vt:lpstr>03 증거 수집</vt:lpstr>
      <vt:lpstr>03 증거 수집</vt:lpstr>
      <vt:lpstr>03 증거 수집</vt:lpstr>
      <vt:lpstr>03 증거 수집</vt:lpstr>
      <vt:lpstr>03 증거 수집</vt:lpstr>
      <vt:lpstr>03 증거 수집</vt:lpstr>
      <vt:lpstr>03 증거 수집</vt:lpstr>
      <vt:lpstr>03 증거 수집</vt:lpstr>
      <vt:lpstr>03 증거 수집</vt:lpstr>
      <vt:lpstr>03 증거 수집</vt:lpstr>
      <vt:lpstr>03 증거 수집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Lee</cp:lastModifiedBy>
  <cp:revision>995</cp:revision>
  <dcterms:created xsi:type="dcterms:W3CDTF">2012-07-11T10:23:22Z</dcterms:created>
  <dcterms:modified xsi:type="dcterms:W3CDTF">2015-06-10T11:48:25Z</dcterms:modified>
</cp:coreProperties>
</file>